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2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3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Model!$D$1</c:f>
              <c:strCache>
                <c:ptCount val="1"/>
                <c:pt idx="0">
                  <c:v>Rent share (monthly)</c:v>
                </c:pt>
              </c:strCache>
            </c:strRef>
          </c:tx>
          <c:spPr>
            <a:gradFill rotWithShape="1">
              <a:gsLst>
                <a:gs pos="0">
                  <a:srgbClr val="E3AA47"/>
                </a:gs>
                <a:gs pos="55000">
                  <a:srgbClr val="D98A00"/>
                </a:gs>
                <a:gs pos="100000">
                  <a:srgbClr val="B17100"/>
                </a:gs>
              </a:gsLst>
              <a:lin ang="5400000" scaled="0"/>
            </a:gradFill>
            <a:effectLst>
              <a:outerShdw blurRad="63500" dist="25400" dir="2700000" algn="tl" rotWithShape="0">
                <a:srgbClr val="0B1530">
                  <a:alpha val="28000"/>
                </a:srgbClr>
              </a:outerShdw>
            </a:effectLst>
            <a:sp3d>
              <a:bevelT w="63500" h="25400" prst="softRound"/>
            </a:sp3d>
          </c:spPr>
          <c:dLbls>
            <c:dLbl>
              <c:idx val="0"/>
              <c:delete val="1"/>
            </c:dLbl>
            <c:numFmt formatCode="&quot;$&quot;#,##0" sourceLinked="0"/>
            <c:txPr>
              <a:bodyPr/>
              <a:lstStyle/>
              <a:p>
                <a:pPr>
                  <a:defRPr sz="1100" b="1">
                    <a:latin typeface="Poppin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Model!$A$2:$A$5</c:f>
              <c:strCache>
                <c:ptCount val="4"/>
                <c:pt idx="0">
                  <c:v>Starter</c:v>
                </c:pt>
                <c:pt idx="1">
                  <c:v>Growing</c:v>
                </c:pt>
                <c:pt idx="2">
                  <c:v>Big</c:v>
                </c:pt>
                <c:pt idx="3">
                  <c:v>Your numbers</c:v>
                </c:pt>
              </c:strCache>
            </c:strRef>
          </c:cat>
          <c:val>
            <c:numRef>
              <c:f>Model!$D$2:$D$5</c:f>
              <c:numCache>
                <c:formatCode>General</c:formatCode>
                <c:ptCount val="4"/>
                <c:pt idx="0">
                  <c:v>1250.0</c:v>
                </c:pt>
                <c:pt idx="1">
                  <c:v>6250.0</c:v>
                </c:pt>
                <c:pt idx="2">
                  <c:v>37500.0</c:v>
                </c:pt>
                <c:pt idx="3">
                  <c:v>6250.0</c:v>
                </c:pt>
              </c:numCache>
            </c:numRef>
          </c:val>
        </c:ser>
        <c:ser>
          <c:idx val="1"/>
          <c:order val="1"/>
          <c:tx>
            <c:strRef>
              <c:f>Model!$E$1</c:f>
              <c:strCache>
                <c:ptCount val="1"/>
                <c:pt idx="0">
                  <c:v>Bills share (monthly)</c:v>
                </c:pt>
              </c:strCache>
            </c:strRef>
          </c:tx>
          <c:spPr>
            <a:gradFill rotWithShape="1">
              <a:gsLst>
                <a:gs pos="0">
                  <a:srgbClr val="ADC6F9"/>
                </a:gs>
                <a:gs pos="55000">
                  <a:srgbClr val="8EB1F7"/>
                </a:gs>
                <a:gs pos="100000">
                  <a:srgbClr val="7491CA"/>
                </a:gs>
              </a:gsLst>
              <a:lin ang="5400000" scaled="0"/>
            </a:gradFill>
            <a:effectLst>
              <a:outerShdw blurRad="63500" dist="25400" dir="2700000" algn="tl" rotWithShape="0">
                <a:srgbClr val="0B1530">
                  <a:alpha val="28000"/>
                </a:srgbClr>
              </a:outerShdw>
            </a:effectLst>
            <a:sp3d>
              <a:bevelT w="63500" h="25400" prst="softRound"/>
            </a:sp3d>
          </c:spPr>
          <c:dLbls>
            <c:dLbl>
              <c:idx val="0"/>
              <c:delete val="1"/>
            </c:dLbl>
            <c:numFmt formatCode="&quot;$&quot;#,##0" sourceLinked="0"/>
            <c:txPr>
              <a:bodyPr/>
              <a:lstStyle/>
              <a:p>
                <a:pPr>
                  <a:defRPr sz="1100" b="1">
                    <a:latin typeface="Poppin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Model!$A$2:$A$5</c:f>
              <c:strCache>
                <c:ptCount val="4"/>
                <c:pt idx="0">
                  <c:v>Starter</c:v>
                </c:pt>
                <c:pt idx="1">
                  <c:v>Growing</c:v>
                </c:pt>
                <c:pt idx="2">
                  <c:v>Big</c:v>
                </c:pt>
                <c:pt idx="3">
                  <c:v>Your numbers</c:v>
                </c:pt>
              </c:strCache>
            </c:strRef>
          </c:cat>
          <c:val>
            <c:numRef>
              <c:f>Model!$E$2:$E$5</c:f>
              <c:numCache>
                <c:formatCode>General</c:formatCode>
                <c:ptCount val="4"/>
                <c:pt idx="0">
                  <c:v>500.0</c:v>
                </c:pt>
                <c:pt idx="1">
                  <c:v>2500.0</c:v>
                </c:pt>
                <c:pt idx="2">
                  <c:v>10000.0</c:v>
                </c:pt>
                <c:pt idx="3">
                  <c:v>2500.0</c:v>
                </c:pt>
              </c:numCache>
            </c:numRef>
          </c:val>
        </c:ser>
        <c:gapWidth val="55"/>
        <c:overlap val="100"/>
        <c:axId val="2068027336"/>
        <c:axId val="2113994440"/>
      </c:barChart>
      <c:catAx>
        <c:axId val="20680273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200" b="1">
                    <a:solidFill>
                      <a:srgbClr val="5B6478"/>
                    </a:solidFill>
                    <a:latin typeface="Poppins"/>
                  </a:rPr>
                  <a:t>Preset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B8C2D6"/>
            </a:solidFill>
          </a:ln>
        </c:spPr>
        <c:txPr>
          <a:bodyPr/>
          <a:lstStyle/>
          <a:p>
            <a:pPr>
              <a:defRPr sz="1100">
                <a:latin typeface="Poppins"/>
              </a:defRPr>
            </a:pPr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/>
        <c:delete val="0"/>
        <c:axPos val="l"/>
        <c:majorGridlines>
          <c:spPr>
            <a:ln w="9525">
              <a:solidFill>
                <a:srgbClr val="E3E8F2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200" b="1">
                    <a:solidFill>
                      <a:srgbClr val="5B6478"/>
                    </a:solidFill>
                    <a:latin typeface="Poppins"/>
                  </a:rPr>
                  <a:t>Your share, $ per month</a:t>
                </a:r>
              </a:p>
            </c:rich>
          </c:tx>
          <c:layout/>
          <c:overlay val="0"/>
        </c:title>
        <c:numFmt formatCode="&quot;$&quot;#,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latin typeface="Poppins"/>
              </a:defRPr>
            </a:pPr>
          </a:p>
        </c:txPr>
        <c:crossAx val="2068027336"/>
        <c:crosses val="autoZero"/>
      </c:valAx>
    </c:plotArea>
    <c:legend>
      <c:legendPos val="t"/>
      <c:overlay val="0"/>
      <c:txPr>
        <a:bodyPr/>
        <a:lstStyle/>
        <a:p>
          <a:pPr>
            <a:defRPr sz="1200">
              <a:latin typeface="Poppins"/>
            </a:defRPr>
          </a:pPr>
        </a:p>
      </c:txPr>
    </c:legend>
    <c:dispBlanksAs val="gap"/>
  </c:chart>
  <c:txPr>
    <a:bodyPr/>
    <a:lstStyle/>
    <a:p>
      <a:pPr>
        <a:defRPr sz="1200">
          <a:solidFill>
            <a:srgbClr val="111827"/>
          </a:solidFill>
          <a:latin typeface="Poppins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Model!$J$8</c:f>
              <c:strCache>
                <c:ptCount val="1"/>
                <c:pt idx="0">
                  <c:v>Sign-up payments (one-time)</c:v>
                </c:pt>
              </c:strCache>
            </c:strRef>
          </c:tx>
          <c:spPr>
            <a:gradFill rotWithShape="1">
              <a:gsLst>
                <a:gs pos="0">
                  <a:srgbClr val="4F5669"/>
                </a:gs>
                <a:gs pos="55000">
                  <a:srgbClr val="0B1530"/>
                </a:gs>
                <a:gs pos="100000">
                  <a:srgbClr val="091127"/>
                </a:gs>
              </a:gsLst>
              <a:lin ang="5400000" scaled="0"/>
            </a:gradFill>
            <a:effectLst>
              <a:outerShdw blurRad="63500" dist="25400" dir="2700000" algn="tl" rotWithShape="0">
                <a:srgbClr val="0B1530">
                  <a:alpha val="28000"/>
                </a:srgbClr>
              </a:outerShdw>
            </a:effectLst>
            <a:sp3d>
              <a:bevelT w="63500" h="25400" prst="softRound"/>
            </a:sp3d>
          </c:spPr>
          <c:cat>
            <c:strRef>
              <c:f>Model!$A$9:$A$20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Model!$J$9:$J$20</c:f>
              <c:numCache>
                <c:formatCode>General</c:formatCode>
                <c:ptCount val="12"/>
                <c:pt idx="0">
                  <c:v>2500.0</c:v>
                </c:pt>
                <c:pt idx="1">
                  <c:v>2500.0</c:v>
                </c:pt>
                <c:pt idx="2">
                  <c:v>2500.0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</c:numCache>
            </c:numRef>
          </c:val>
        </c:ser>
        <c:ser>
          <c:idx val="1"/>
          <c:order val="1"/>
          <c:tx>
            <c:strRef>
              <c:f>Model!$K$8</c:f>
              <c:strCache>
                <c:ptCount val="1"/>
                <c:pt idx="0">
                  <c:v>Rent share (monthly)</c:v>
                </c:pt>
              </c:strCache>
            </c:strRef>
          </c:tx>
          <c:spPr>
            <a:gradFill rotWithShape="1">
              <a:gsLst>
                <a:gs pos="0">
                  <a:srgbClr val="E3AA47"/>
                </a:gs>
                <a:gs pos="55000">
                  <a:srgbClr val="D98A00"/>
                </a:gs>
                <a:gs pos="100000">
                  <a:srgbClr val="B17100"/>
                </a:gs>
              </a:gsLst>
              <a:lin ang="5400000" scaled="0"/>
            </a:gradFill>
            <a:effectLst>
              <a:outerShdw blurRad="63500" dist="25400" dir="2700000" algn="tl" rotWithShape="0">
                <a:srgbClr val="0B1530">
                  <a:alpha val="28000"/>
                </a:srgbClr>
              </a:outerShdw>
            </a:effectLst>
            <a:sp3d>
              <a:bevelT w="63500" h="25400" prst="softRound"/>
            </a:sp3d>
          </c:spPr>
          <c:cat>
            <c:strRef>
              <c:f>Model!$A$9:$A$20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Model!$K$9:$K$20</c:f>
              <c:numCache>
                <c:formatCode>General</c:formatCode>
                <c:ptCount val="12"/>
                <c:pt idx="0">
                  <c:v>1562.5</c:v>
                </c:pt>
                <c:pt idx="1">
                  <c:v>3125.0</c:v>
                </c:pt>
                <c:pt idx="2">
                  <c:v>4687.5</c:v>
                </c:pt>
                <c:pt idx="3">
                  <c:v>6250.0</c:v>
                </c:pt>
                <c:pt idx="4">
                  <c:v>6250.0</c:v>
                </c:pt>
                <c:pt idx="5">
                  <c:v>6250.0</c:v>
                </c:pt>
                <c:pt idx="6">
                  <c:v>6250.0</c:v>
                </c:pt>
                <c:pt idx="7">
                  <c:v>6250.0</c:v>
                </c:pt>
                <c:pt idx="8">
                  <c:v>6250.0</c:v>
                </c:pt>
                <c:pt idx="9">
                  <c:v>6250.0</c:v>
                </c:pt>
                <c:pt idx="10">
                  <c:v>6250.0</c:v>
                </c:pt>
                <c:pt idx="11">
                  <c:v>6250.0</c:v>
                </c:pt>
              </c:numCache>
            </c:numRef>
          </c:val>
        </c:ser>
        <c:ser>
          <c:idx val="2"/>
          <c:order val="2"/>
          <c:tx>
            <c:strRef>
              <c:f>Model!$L$8</c:f>
              <c:strCache>
                <c:ptCount val="1"/>
                <c:pt idx="0">
                  <c:v>Bills share (monthly)</c:v>
                </c:pt>
              </c:strCache>
            </c:strRef>
          </c:tx>
          <c:spPr>
            <a:gradFill rotWithShape="1">
              <a:gsLst>
                <a:gs pos="0">
                  <a:srgbClr val="ADC6F9"/>
                </a:gs>
                <a:gs pos="55000">
                  <a:srgbClr val="8EB1F7"/>
                </a:gs>
                <a:gs pos="100000">
                  <a:srgbClr val="7491CA"/>
                </a:gs>
              </a:gsLst>
              <a:lin ang="5400000" scaled="0"/>
            </a:gradFill>
            <a:effectLst>
              <a:outerShdw blurRad="63500" dist="25400" dir="2700000" algn="tl" rotWithShape="0">
                <a:srgbClr val="0B1530">
                  <a:alpha val="28000"/>
                </a:srgbClr>
              </a:outerShdw>
            </a:effectLst>
            <a:sp3d>
              <a:bevelT w="63500" h="25400" prst="softRound"/>
            </a:sp3d>
          </c:spPr>
          <c:cat>
            <c:strRef>
              <c:f>Model!$A$9:$A$20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Model!$L$9:$L$20</c:f>
              <c:numCache>
                <c:formatCode>General</c:formatCode>
                <c:ptCount val="12"/>
                <c:pt idx="0">
                  <c:v>625.0</c:v>
                </c:pt>
                <c:pt idx="1">
                  <c:v>1250.0</c:v>
                </c:pt>
                <c:pt idx="2">
                  <c:v>1875.0</c:v>
                </c:pt>
                <c:pt idx="3">
                  <c:v>2500.0</c:v>
                </c:pt>
                <c:pt idx="4">
                  <c:v>2500.0</c:v>
                </c:pt>
                <c:pt idx="5">
                  <c:v>2500.0</c:v>
                </c:pt>
                <c:pt idx="6">
                  <c:v>2500.0</c:v>
                </c:pt>
                <c:pt idx="7">
                  <c:v>2500.0</c:v>
                </c:pt>
                <c:pt idx="8">
                  <c:v>2500.0</c:v>
                </c:pt>
                <c:pt idx="9">
                  <c:v>2500.0</c:v>
                </c:pt>
                <c:pt idx="10">
                  <c:v>2500.0</c:v>
                </c:pt>
                <c:pt idx="11">
                  <c:v>2500.0</c:v>
                </c:pt>
              </c:numCache>
            </c:numRef>
          </c:val>
        </c:ser>
        <c:gapWidth val="45"/>
        <c:overlap val="100"/>
        <c:axId val="2068027336"/>
        <c:axId val="2113994440"/>
      </c:barChart>
      <c:catAx>
        <c:axId val="20680273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200" b="1">
                    <a:solidFill>
                      <a:srgbClr val="5B6478"/>
                    </a:solidFill>
                    <a:latin typeface="Poppins"/>
                  </a:rPr>
                  <a:t>Month after you post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B8C2D6"/>
            </a:solidFill>
          </a:ln>
        </c:spPr>
        <c:txPr>
          <a:bodyPr/>
          <a:lstStyle/>
          <a:p>
            <a:pPr>
              <a:defRPr sz="1100">
                <a:latin typeface="Poppins"/>
              </a:defRPr>
            </a:pPr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min val="0.0"/>
        </c:scaling>
        <c:delete val="0"/>
        <c:axPos val="l"/>
        <c:majorGridlines>
          <c:spPr>
            <a:ln w="9525">
              <a:solidFill>
                <a:srgbClr val="E3E8F2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200" b="1">
                    <a:solidFill>
                      <a:srgbClr val="5B6478"/>
                    </a:solidFill>
                    <a:latin typeface="Poppins"/>
                  </a:rPr>
                  <a:t>$ earned that month</a:t>
                </a:r>
              </a:p>
            </c:rich>
          </c:tx>
          <c:layout/>
          <c:overlay val="0"/>
        </c:title>
        <c:numFmt formatCode="&quot;$&quot;#,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latin typeface="Poppins"/>
              </a:defRPr>
            </a:pPr>
          </a:p>
        </c:txPr>
        <c:crossAx val="2068027336"/>
        <c:crosses val="autoZero"/>
      </c:valAx>
    </c:plotArea>
    <c:legend>
      <c:legendPos val="t"/>
      <c:overlay val="0"/>
      <c:txPr>
        <a:bodyPr/>
        <a:lstStyle/>
        <a:p>
          <a:pPr>
            <a:defRPr sz="1200">
              <a:latin typeface="Poppins"/>
            </a:defRPr>
          </a:pPr>
        </a:p>
      </c:txPr>
    </c:legend>
    <c:dispBlanksAs val="gap"/>
  </c:chart>
  <c:txPr>
    <a:bodyPr/>
    <a:lstStyle/>
    <a:p>
      <a:pPr>
        <a:defRPr sz="1200">
          <a:solidFill>
            <a:srgbClr val="111827"/>
          </a:solidFill>
          <a:latin typeface="Poppins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Model!$H$1</c:f>
              <c:strCache>
                <c:ptCount val="1"/>
                <c:pt idx="0">
                  <c:v>Sign-up payments only (one-time)</c:v>
                </c:pt>
              </c:strCache>
            </c:strRef>
          </c:tx>
          <c:spPr>
            <a:gradFill rotWithShape="1">
              <a:gsLst>
                <a:gs pos="0">
                  <a:srgbClr val="CBD3E1"/>
                </a:gs>
                <a:gs pos="55000">
                  <a:srgbClr val="B8C2D6"/>
                </a:gs>
                <a:gs pos="100000">
                  <a:srgbClr val="969FAF"/>
                </a:gs>
              </a:gsLst>
              <a:lin ang="5400000" scaled="0"/>
            </a:gradFill>
            <a:effectLst>
              <a:outerShdw blurRad="63500" dist="25400" dir="2700000" algn="tl" rotWithShape="0">
                <a:srgbClr val="0B1530">
                  <a:alpha val="28000"/>
                </a:srgbClr>
              </a:outerShdw>
            </a:effectLst>
            <a:sp3d>
              <a:bevelT w="63500" h="25400" prst="softRound"/>
            </a:sp3d>
          </c:spPr>
          <c:dLbls>
            <c:numFmt formatCode="&quot;$&quot;#,##0" sourceLinked="0"/>
            <c:txPr>
              <a:bodyPr/>
              <a:lstStyle/>
              <a:p>
                <a:pPr>
                  <a:defRPr sz="1100" b="1">
                    <a:latin typeface="Poppin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Model!$A$2:$A$5</c:f>
              <c:strCache>
                <c:ptCount val="4"/>
                <c:pt idx="0">
                  <c:v>Starter</c:v>
                </c:pt>
                <c:pt idx="1">
                  <c:v>Growing</c:v>
                </c:pt>
                <c:pt idx="2">
                  <c:v>Big</c:v>
                </c:pt>
                <c:pt idx="3">
                  <c:v>Your numbers</c:v>
                </c:pt>
              </c:strCache>
            </c:strRef>
          </c:cat>
          <c:val>
            <c:numRef>
              <c:f>Model!$H$2:$H$5</c:f>
              <c:numCache>
                <c:formatCode>General</c:formatCode>
                <c:ptCount val="4"/>
                <c:pt idx="0">
                  <c:v>3750.0</c:v>
                </c:pt>
                <c:pt idx="1">
                  <c:v>7500.0</c:v>
                </c:pt>
                <c:pt idx="2">
                  <c:v>15000.0</c:v>
                </c:pt>
                <c:pt idx="3">
                  <c:v>7500.0</c:v>
                </c:pt>
              </c:numCache>
            </c:numRef>
          </c:val>
        </c:ser>
        <c:ser>
          <c:idx val="1"/>
          <c:order val="1"/>
          <c:tx>
            <c:strRef>
              <c:f>Model!$G$1</c:f>
              <c:strCache>
                <c:ptCount val="1"/>
                <c:pt idx="0">
                  <c:v>Sign-ups + 12 months of shares</c:v>
                </c:pt>
              </c:strCache>
            </c:strRef>
          </c:tx>
          <c:spPr>
            <a:gradFill rotWithShape="1">
              <a:gsLst>
                <a:gs pos="0">
                  <a:srgbClr val="E3AA47"/>
                </a:gs>
                <a:gs pos="55000">
                  <a:srgbClr val="D98A00"/>
                </a:gs>
                <a:gs pos="100000">
                  <a:srgbClr val="B17100"/>
                </a:gs>
              </a:gsLst>
              <a:lin ang="5400000" scaled="0"/>
            </a:gradFill>
            <a:effectLst>
              <a:outerShdw blurRad="63500" dist="25400" dir="2700000" algn="tl" rotWithShape="0">
                <a:srgbClr val="0B1530">
                  <a:alpha val="28000"/>
                </a:srgbClr>
              </a:outerShdw>
            </a:effectLst>
            <a:sp3d>
              <a:bevelT w="63500" h="25400" prst="softRound"/>
            </a:sp3d>
          </c:spPr>
          <c:dLbls>
            <c:numFmt formatCode="&quot;$&quot;#,##0" sourceLinked="0"/>
            <c:txPr>
              <a:bodyPr/>
              <a:lstStyle/>
              <a:p>
                <a:pPr>
                  <a:defRPr sz="1100" b="1">
                    <a:latin typeface="Poppin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Model!$A$2:$A$5</c:f>
              <c:strCache>
                <c:ptCount val="4"/>
                <c:pt idx="0">
                  <c:v>Starter</c:v>
                </c:pt>
                <c:pt idx="1">
                  <c:v>Growing</c:v>
                </c:pt>
                <c:pt idx="2">
                  <c:v>Big</c:v>
                </c:pt>
                <c:pt idx="3">
                  <c:v>Your numbers</c:v>
                </c:pt>
              </c:strCache>
            </c:strRef>
          </c:cat>
          <c:val>
            <c:numRef>
              <c:f>Model!$G$2:$G$5</c:f>
              <c:numCache>
                <c:formatCode>General</c:formatCode>
                <c:ptCount val="4"/>
                <c:pt idx="0">
                  <c:v>22125.0</c:v>
                </c:pt>
                <c:pt idx="1">
                  <c:v>99375.0</c:v>
                </c:pt>
                <c:pt idx="2">
                  <c:v>513750.0</c:v>
                </c:pt>
                <c:pt idx="3">
                  <c:v>99375.0</c:v>
                </c:pt>
              </c:numCache>
            </c:numRef>
          </c:val>
        </c:ser>
        <c:gapWidth val="60"/>
        <c:overlap val="-10"/>
        <c:axId val="2068027336"/>
        <c:axId val="2113994440"/>
      </c:barChart>
      <c:catAx>
        <c:axId val="20680273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200" b="1">
                    <a:solidFill>
                      <a:srgbClr val="5B6478"/>
                    </a:solidFill>
                    <a:latin typeface="Poppins"/>
                  </a:rPr>
                  <a:t>Preset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B8C2D6"/>
            </a:solidFill>
          </a:ln>
        </c:spPr>
        <c:txPr>
          <a:bodyPr/>
          <a:lstStyle/>
          <a:p>
            <a:pPr>
              <a:defRPr sz="1100">
                <a:latin typeface="Poppins"/>
              </a:defRPr>
            </a:pPr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min val="0.0"/>
        </c:scaling>
        <c:delete val="0"/>
        <c:axPos val="l"/>
        <c:majorGridlines>
          <c:spPr>
            <a:ln w="9525">
              <a:solidFill>
                <a:srgbClr val="E3E8F2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200" b="1">
                    <a:solidFill>
                      <a:srgbClr val="5B6478"/>
                    </a:solidFill>
                    <a:latin typeface="Poppins"/>
                  </a:rPr>
                  <a:t>Earned in year 1, $</a:t>
                </a:r>
              </a:p>
            </c:rich>
          </c:tx>
          <c:layout/>
          <c:overlay val="0"/>
        </c:title>
        <c:numFmt formatCode="&quot;$&quot;#,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latin typeface="Poppins"/>
              </a:defRPr>
            </a:pPr>
          </a:p>
        </c:txPr>
        <c:crossAx val="2068027336"/>
        <c:crosses val="autoZero"/>
      </c:valAx>
    </c:plotArea>
    <c:legend>
      <c:legendPos val="t"/>
      <c:overlay val="0"/>
      <c:txPr>
        <a:bodyPr/>
        <a:lstStyle/>
        <a:p>
          <a:pPr>
            <a:defRPr sz="1200">
              <a:latin typeface="Poppins"/>
            </a:defRPr>
          </a:pPr>
        </a:p>
      </c:txPr>
    </c:legend>
    <c:dispBlanksAs val="gap"/>
  </c:chart>
  <c:txPr>
    <a:bodyPr/>
    <a:lstStyle/>
    <a:p>
      <a:pPr>
        <a:defRPr sz="1200">
          <a:solidFill>
            <a:srgbClr val="111827"/>
          </a:solidFill>
          <a:latin typeface="Poppins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Relationship Id="rId3" Type="http://schemas.openxmlformats.org/officeDocument/2006/relationships/hyperlink" Target="https://usegiven.com/calculator/" TargetMode="Externa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/>
              <a:t>Partner calculator deck, US dollars. Slide 2 holds an embedded Excel workbook (double-click in PowerPoint to edit). Charts on slides 4 to 6 are native charts whose data sheet contains the same calculator with formulas (right-click &gt; Edit Data). Web version: </a:t>
            </a:r>
            <a:r>
              <a:rPr>
                <a:hlinkClick r:id="rId3"/>
              </a:rPr>
              <a:t>https://usegiven.com/calculator/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/>
              <a:t>Embedded Excel workbook. Inputs on the Calculator sheet (B4:B11: followers, join %, verify %, rent share, average rent, bills share, bills per month, average bill), example rates (B14:B17: $3, 20%, 10% bills, 5% rent), results (E4:E11), presets (D14:F17). Formulas on the Model sheet. No caps anywhere: every share can go to 100%.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/>
              <a:t>Text boxes named calc_year1, calc_y1_signup, calc_y1_rent, calc_y1_other, calc_followers, calc_joined, calc_verified, calc_month, calc_rent, calc_other are updated by the VBA macro UpdateNumbers (Given_Calculator.bas). The button runs that macro only in a macro-enabled .pptm that contains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/>
              <a:t>Native stacked column chart. Series values are formulas: Model!D2:D5 (rent) and Model!E2:E5 (other bills), driven by the Calculator sheet inputs in the chart's data workbook.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/>
              <a:t>Native stacked column chart. Series values: Model!J9:L20 (sign-up payments, rent share, bills share for your numbers), month by month. Why the step after month 3: the one-time $3 sign-up payments are paid as members verify over months 1-3 (a third each month), while the share of members paying rent and bills builds 25%, 50%, 75%, then 100% from month 4. So month 3 is a little higher than the steady months that follow.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/>
              <a:t>Native clustered column chart. Values: Model!H2:H5 (sign-ups only) and Model!G2:G5 (year 1 total).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/>
              <a:t>How it is worked out: people who join = followers × join rate; verified = join × verify rate (whole people); sign-ups = verified × $3, paid over months 1-3; rent share per month = verified × share paying rent × 5% of average rent × 20%; bills share per month = verified × share paying bills × bills a month × average bill × 10% × 20%; members paying build up 25%, 50%, 75% in months 1-3, all from month 4. Matches model.py, the web calculator and the workbook (tested, including 100% shares and $2,500 and $5,000 rent).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/>
              <a:t>Posting plan and niches (to be agreed). Two tracks: Starter (one-time per verified member; 3 posts a week unlocks +25% on sign-ups) and Partner (share of rent and bill fees; 5 days a week plus a short monthly review call unlocks the top rate; base rate during a pause). Platforms: TikTok, Instagram, YouTube; +10% for 2, +20% for 3; weekly leaderboard, monthly top-poster prize. Niches: rent (main), bills, generous supporters (neutral, family-friendly).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usegiven.com/calculator/" TargetMode="External"/><Relationship Id="rId4" Type="http://schemas.openxmlformats.org/officeDocument/2006/relationships/image" Target="../media/image2.png"/><Relationship Id="rId5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hyperlink" Target="https://usegiven.com/calculator/" TargetMode="External"/><Relationship Id="rId4" Type="http://schemas.openxmlformats.org/officeDocument/2006/relationships/package" Target="../embeddings/Microsoft_Excel_Sheet1.xlsx"/><Relationship Id="rId5" Type="http://schemas.openxmlformats.org/officeDocument/2006/relationships/image" Target="../media/image4.png"/><Relationship Id="rId6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chart" Target="../charts/char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chart" Target="../charts/char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chart" Target="../charts/char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hyperlink" Target="https://usegiven.com/calculator/" TargetMode="External"/><Relationship Id="rId4" Type="http://schemas.openxmlformats.org/officeDocument/2006/relationships/hyperlink" Target="https://usegiven.com/join/#book" TargetMode="Externa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5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949440" y="548640"/>
            <a:ext cx="5669280" cy="5669280"/>
          </a:xfrm>
          <a:prstGeom prst="ellipse">
            <a:avLst/>
          </a:prstGeom>
          <a:solidFill>
            <a:srgbClr val="1D3A8A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822960"/>
            <a:ext cx="822960" cy="82296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1520" y="1828800"/>
            <a:ext cx="2743200" cy="402336"/>
          </a:xfrm>
          <a:prstGeom prst="roundRect">
            <a:avLst>
              <a:gd name="adj" fmla="val 50000"/>
            </a:avLst>
          </a:prstGeom>
          <a:solidFill>
            <a:srgbClr val="F5B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274320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>
                <a:solidFill>
                  <a:srgbClr val="0B1530"/>
                </a:solidFill>
                <a:latin typeface="Poppins"/>
              </a:rPr>
              <a:t>Partner calculator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377440"/>
            <a:ext cx="65836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Poppins"/>
              </a:rPr>
              <a:t>What could you earn?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46120"/>
            <a:ext cx="60350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D5DEF5"/>
                </a:solidFill>
                <a:latin typeface="Poppins"/>
              </a:rPr>
              <a:t>$3 for every verified member, plus 20% of every rent and bill fee they pay. Rent is where the money is.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4306824"/>
            <a:ext cx="54864" cy="384048"/>
          </a:xfrm>
          <a:prstGeom prst="rect">
            <a:avLst/>
          </a:prstGeom>
          <a:solidFill>
            <a:srgbClr val="F5B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4251960"/>
            <a:ext cx="59436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oppins"/>
              </a:rPr>
              <a:t>In PowerPoint: </a:t>
            </a:r>
            <a:r>
              <a:rPr sz="1400" b="0">
                <a:solidFill>
                  <a:srgbClr val="C9D3EC"/>
                </a:solidFill>
                <a:latin typeface="Poppins"/>
              </a:rPr>
              <a:t>Double-click the calculator on slide 2 and change the yellow cells.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4873752"/>
            <a:ext cx="54864" cy="384048"/>
          </a:xfrm>
          <a:prstGeom prst="rect">
            <a:avLst/>
          </a:prstGeom>
          <a:solidFill>
            <a:srgbClr val="F5B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4818888"/>
            <a:ext cx="59436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oppins"/>
              </a:rPr>
              <a:t>Charts: </a:t>
            </a:r>
            <a:r>
              <a:rPr sz="1400" b="0">
                <a:solidFill>
                  <a:srgbClr val="C9D3EC"/>
                </a:solidFill>
                <a:latin typeface="Poppins"/>
              </a:rPr>
              <a:t>Right-click a chart, choose Edit Data, and change the yellow cells.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" y="5440680"/>
            <a:ext cx="54864" cy="384048"/>
          </a:xfrm>
          <a:prstGeom prst="rect">
            <a:avLst/>
          </a:prstGeom>
          <a:solidFill>
            <a:srgbClr val="F5B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>
            <a:hlinkClick r:id="rId3"/>
          </p:cNvPr>
          <p:cNvSpPr txBox="1"/>
          <p:nvPr/>
        </p:nvSpPr>
        <p:spPr>
          <a:xfrm>
            <a:off x="960120" y="5385816"/>
            <a:ext cx="59436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oppins"/>
              </a:rPr>
              <a:t>Anywhere: </a:t>
            </a:r>
            <a:r>
              <a:rPr sz="1400" b="0">
                <a:solidFill>
                  <a:srgbClr val="C9D3EC"/>
                </a:solidFill>
                <a:latin typeface="Poppins"/>
              </a:rPr>
              <a:t>usegiven.com/calculator</a:t>
            </a:r>
          </a:p>
        </p:txBody>
      </p:sp>
      <p:pic>
        <p:nvPicPr>
          <p:cNvPr id="14" name="Picture 13" descr="referral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685800"/>
            <a:ext cx="2027779" cy="53949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" y="617220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E9AB8"/>
                </a:solidFill>
                <a:latin typeface="Poppins"/>
              </a:rPr>
              <a:t>Illustrative examples, not guaranteed earnings. Rates to be agreed.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82512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E9AB8"/>
                </a:solidFill>
                <a:latin typeface="Poppins"/>
              </a:rPr>
              <a:t>Illustrative examples, not guaranteed earnings. Rates to be agreed.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68680"/>
            <a:ext cx="8229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111827"/>
                </a:solidFill>
                <a:latin typeface="Poppins"/>
              </a:rPr>
              <a:t>Your calculator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5B6478"/>
                </a:solidFill>
                <a:latin typeface="Poppins"/>
              </a:rPr>
              <a:t>Double-click the sheet, change the yellow cells, then click outside it. Shown: 250,000 followers, Growing preset (2% join, half verify).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37960" y="32918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DCE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>
            <a:hlinkClick r:id="rId3"/>
          </p:cNvPr>
          <p:cNvSpPr txBox="1"/>
          <p:nvPr/>
        </p:nvSpPr>
        <p:spPr>
          <a:xfrm>
            <a:off x="6537960" y="329184"/>
            <a:ext cx="51206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2563EB"/>
                </a:solidFill>
                <a:latin typeface="Poppins"/>
              </a:rPr>
              <a:t>On any device: </a:t>
            </a:r>
            <a:r>
              <a:rPr sz="1150" b="0">
                <a:solidFill>
                  <a:srgbClr val="2563EB"/>
                </a:solidFill>
                <a:latin typeface="Poppins"/>
              </a:rPr>
              <a:t>usegiven.com/calculator</a:t>
            </a:r>
          </a:p>
        </p:txBody>
      </p:sp>
      <p:graphicFrame>
        <p:nvGraphicFramePr>
          <p:cNvPr id="10" name="Given calculator workbook"/>
          <p:cNvGraphicFramePr>
            <a:graphicFrameLocks noGrp="1"/>
          </p:cNvGraphicFramePr>
          <p:nvPr/>
        </p:nvGraphicFramePr>
        <p:xfrm>
          <a:off x="1249527" y="2057400"/>
          <a:ext cx="9692640" cy="4065999"/>
        </p:xfrm>
        <a:graphic>
          <a:graphicData uri="http://schemas.openxmlformats.org/presentationml/2006/ole">
            <p:oleObj r:id="rId4" imgW="9692640" imgH="4065999" progId="Excel.Sheet.12">
              <p:embed/>
              <p:pic>
                <p:nvPicPr>
                  <p:cNvPr id="0" name=""/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1249527" y="2057400"/>
                    <a:ext cx="9692640" cy="4065999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82512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E9AB8"/>
                </a:solidFill>
                <a:latin typeface="Poppins"/>
              </a:rPr>
              <a:t>Illustrative examples, not guaranteed earnings. Rates to be agreed.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68680"/>
            <a:ext cx="8229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111827"/>
                </a:solidFill>
                <a:latin typeface="Poppins"/>
              </a:rPr>
              <a:t>Your numbers at a glance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B6478"/>
                </a:solidFill>
                <a:latin typeface="Poppins"/>
              </a:rPr>
              <a:t>Growing preset, 250,000 followers. In the macro-enabled copy, Update numbers refreshes this slide and every chart.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965960"/>
            <a:ext cx="11091672" cy="1325880"/>
          </a:xfrm>
          <a:prstGeom prst="roundRect">
            <a:avLst>
              <a:gd name="adj" fmla="val 12000"/>
            </a:avLst>
          </a:prstGeom>
          <a:gradFill rotWithShape="1">
            <a:gsLst>
              <a:gs pos="0">
                <a:srgbClr val="F5B342"/>
              </a:gs>
              <a:gs pos="100000">
                <a:srgbClr val="C77700"/>
              </a:gs>
            </a:gsLst>
            <a:lin scaled="0" ang="0"/>
          </a:gradFill>
          <a:ln>
            <a:noFill/>
          </a:ln>
          <a:effectLst>
            <a:outerShdw blurRad="76200" dist="38100" dir="5400000" algn="t" rotWithShape="0">
              <a:srgbClr val="0B153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03120"/>
            <a:ext cx="4023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oppins"/>
              </a:rPr>
              <a:t>Total earned in your first 12 months</a:t>
            </a:r>
          </a:p>
        </p:txBody>
      </p:sp>
      <p:sp>
        <p:nvSpPr>
          <p:cNvPr id="10" name="calc_year1"/>
          <p:cNvSpPr txBox="1"/>
          <p:nvPr/>
        </p:nvSpPr>
        <p:spPr>
          <a:xfrm>
            <a:off x="868680" y="2423160"/>
            <a:ext cx="40233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Poppins"/>
              </a:rPr>
              <a:t>$99,375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92040" y="2212848"/>
            <a:ext cx="2057400" cy="841248"/>
          </a:xfrm>
          <a:prstGeom prst="roundRect">
            <a:avLst>
              <a:gd name="adj" fmla="val 18000"/>
            </a:avLst>
          </a:prstGeom>
          <a:solidFill>
            <a:srgbClr val="FFFFFF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alc_y1_signup"/>
          <p:cNvSpPr txBox="1"/>
          <p:nvPr/>
        </p:nvSpPr>
        <p:spPr>
          <a:xfrm>
            <a:off x="5056631" y="2286000"/>
            <a:ext cx="1783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Poppins"/>
              </a:rPr>
              <a:t>$7,500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56631" y="2651760"/>
            <a:ext cx="1783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4DE"/>
                </a:solidFill>
                <a:latin typeface="Poppins"/>
              </a:rPr>
              <a:t>one-time sign-ups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04888" y="2212848"/>
            <a:ext cx="2057400" cy="841248"/>
          </a:xfrm>
          <a:prstGeom prst="roundRect">
            <a:avLst>
              <a:gd name="adj" fmla="val 18000"/>
            </a:avLst>
          </a:prstGeom>
          <a:solidFill>
            <a:srgbClr val="FFFFFF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calc_y1_rent"/>
          <p:cNvSpPr txBox="1"/>
          <p:nvPr/>
        </p:nvSpPr>
        <p:spPr>
          <a:xfrm>
            <a:off x="7269479" y="2286000"/>
            <a:ext cx="1783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Poppins"/>
              </a:rPr>
              <a:t>$65,625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9479" y="2651760"/>
            <a:ext cx="1783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4DE"/>
                </a:solidFill>
                <a:latin typeface="Poppins"/>
              </a:rPr>
              <a:t>rent share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317736" y="2212848"/>
            <a:ext cx="2057400" cy="841248"/>
          </a:xfrm>
          <a:prstGeom prst="roundRect">
            <a:avLst>
              <a:gd name="adj" fmla="val 18000"/>
            </a:avLst>
          </a:prstGeom>
          <a:solidFill>
            <a:srgbClr val="FFFFFF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calc_y1_other"/>
          <p:cNvSpPr txBox="1"/>
          <p:nvPr/>
        </p:nvSpPr>
        <p:spPr>
          <a:xfrm>
            <a:off x="9482328" y="2286000"/>
            <a:ext cx="1783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Poppins"/>
              </a:rPr>
              <a:t>$26,250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2328" y="2651760"/>
            <a:ext cx="1783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4DE"/>
                </a:solidFill>
                <a:latin typeface="Poppins"/>
              </a:rPr>
              <a:t>bills share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520440"/>
            <a:ext cx="173736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calc_followers"/>
          <p:cNvSpPr txBox="1"/>
          <p:nvPr/>
        </p:nvSpPr>
        <p:spPr>
          <a:xfrm>
            <a:off x="713232" y="3721608"/>
            <a:ext cx="15087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Poppins"/>
              </a:rPr>
              <a:t>250,000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" y="4270248"/>
            <a:ext cx="1508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5B6478"/>
                </a:solidFill>
                <a:latin typeface="Poppins"/>
              </a:rPr>
              <a:t>followers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418588" y="3520440"/>
            <a:ext cx="173736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calc_joined"/>
          <p:cNvSpPr txBox="1"/>
          <p:nvPr/>
        </p:nvSpPr>
        <p:spPr>
          <a:xfrm>
            <a:off x="2583180" y="3721608"/>
            <a:ext cx="15087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Poppins"/>
              </a:rPr>
              <a:t>5,000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83180" y="4270248"/>
            <a:ext cx="1508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5B6478"/>
                </a:solidFill>
                <a:latin typeface="Poppins"/>
              </a:rPr>
              <a:t>people join (2%)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88536" y="3520440"/>
            <a:ext cx="173736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calc_verified"/>
          <p:cNvSpPr txBox="1"/>
          <p:nvPr/>
        </p:nvSpPr>
        <p:spPr>
          <a:xfrm>
            <a:off x="4453127" y="3721608"/>
            <a:ext cx="15087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Poppins"/>
              </a:rPr>
              <a:t>2,500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53127" y="4270248"/>
            <a:ext cx="1508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5B6478"/>
                </a:solidFill>
                <a:latin typeface="Poppins"/>
              </a:rPr>
              <a:t>verified (50%)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158483" y="3520440"/>
            <a:ext cx="173736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calc_month"/>
          <p:cNvSpPr txBox="1"/>
          <p:nvPr/>
        </p:nvSpPr>
        <p:spPr>
          <a:xfrm>
            <a:off x="6323075" y="3721608"/>
            <a:ext cx="15087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D98A00"/>
                </a:solidFill>
                <a:latin typeface="Poppins"/>
              </a:rPr>
              <a:t>$8,750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23075" y="4270248"/>
            <a:ext cx="1508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5B6478"/>
                </a:solidFill>
                <a:latin typeface="Poppins"/>
              </a:rPr>
              <a:t>your share per month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028431" y="3520440"/>
            <a:ext cx="173736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calc_rent"/>
          <p:cNvSpPr txBox="1"/>
          <p:nvPr/>
        </p:nvSpPr>
        <p:spPr>
          <a:xfrm>
            <a:off x="8193023" y="3721608"/>
            <a:ext cx="15087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D98A00"/>
                </a:solidFill>
                <a:latin typeface="Poppins"/>
              </a:rPr>
              <a:t>$6,250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93023" y="4270248"/>
            <a:ext cx="1508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5B6478"/>
                </a:solidFill>
                <a:latin typeface="Poppins"/>
              </a:rPr>
              <a:t>from rent, per month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898380" y="3520440"/>
            <a:ext cx="173736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calc_other"/>
          <p:cNvSpPr txBox="1"/>
          <p:nvPr/>
        </p:nvSpPr>
        <p:spPr>
          <a:xfrm>
            <a:off x="10062972" y="3721608"/>
            <a:ext cx="15087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11827"/>
                </a:solidFill>
                <a:latin typeface="Poppins"/>
              </a:rPr>
              <a:t>$2,500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62972" y="4270248"/>
            <a:ext cx="1508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5B6478"/>
                </a:solidFill>
                <a:latin typeface="Poppins"/>
              </a:rPr>
              <a:t>from bills, per month</a:t>
            </a:r>
          </a:p>
        </p:txBody>
      </p:sp>
      <p:sp>
        <p:nvSpPr>
          <p:cNvPr id="38" name="calc_button">
            <a:hlinkClick r:id="" action="ppaction://macro?name=UpdateNumbers"/>
          </p:cNvPr>
          <p:cNvSpPr/>
          <p:nvPr/>
        </p:nvSpPr>
        <p:spPr>
          <a:xfrm>
            <a:off x="548640" y="5257800"/>
            <a:ext cx="2926080" cy="64008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48640" y="5257800"/>
            <a:ext cx="292608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Poppins"/>
              </a:rPr>
              <a:t>Update numbers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749039" y="5257800"/>
            <a:ext cx="786384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5B6478"/>
                </a:solidFill>
                <a:latin typeface="Poppins"/>
              </a:rPr>
              <a:t>Needs the GivenCalculator macro (see slide 7). Without it, use slide 2 or the web calculator.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82512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E9AB8"/>
                </a:solidFill>
                <a:latin typeface="Poppins"/>
              </a:rPr>
              <a:t>Illustrative examples, not guaranteed earnings. Rates to be agreed.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111827"/>
                </a:solidFill>
                <a:latin typeface="Poppins"/>
              </a:rPr>
              <a:t>Your share per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81328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B6478"/>
                </a:solidFill>
                <a:latin typeface="Poppins"/>
              </a:rPr>
              <a:t>Monthly share once members are active. Presets: 1%, 2% or 4% of followers join. Rent leads.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457200" y="1920240"/>
          <a:ext cx="7863840" cy="43434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8641080" y="2057400"/>
            <a:ext cx="3017520" cy="1143000"/>
          </a:xfrm>
          <a:prstGeom prst="roundRect">
            <a:avLst>
              <a:gd name="adj" fmla="val 10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42248" y="219456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5B6478"/>
                </a:solidFill>
                <a:latin typeface="Poppins"/>
              </a:rPr>
              <a:t>Rent: one $1,000 rent paid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42248" y="2532888"/>
            <a:ext cx="2651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D98A00"/>
                </a:solidFill>
                <a:latin typeface="Poppins"/>
              </a:rPr>
              <a:t>$10 a month to you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41080" y="3383280"/>
            <a:ext cx="3017520" cy="1143000"/>
          </a:xfrm>
          <a:prstGeom prst="roundRect">
            <a:avLst>
              <a:gd name="adj" fmla="val 10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42248" y="352044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5B6478"/>
                </a:solidFill>
                <a:latin typeface="Poppins"/>
              </a:rPr>
              <a:t>Other bills: one $100 bill paid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42248" y="3858768"/>
            <a:ext cx="2651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$2 to you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641080" y="4709160"/>
            <a:ext cx="3017520" cy="1143000"/>
          </a:xfrm>
          <a:prstGeom prst="roundRect">
            <a:avLst>
              <a:gd name="adj" fmla="val 10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842248" y="484632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5B6478"/>
                </a:solidFill>
                <a:latin typeface="Poppins"/>
              </a:rPr>
              <a:t>Given's fee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42248" y="5184648"/>
            <a:ext cx="2651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5% of rent, 10% of bills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82512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E9AB8"/>
                </a:solidFill>
                <a:latin typeface="Poppins"/>
              </a:rPr>
              <a:t>Illustrative examples, not guaranteed earnings. Rates to be agreed.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111827"/>
                </a:solidFill>
                <a:latin typeface="Poppins"/>
              </a:rPr>
              <a:t>Month by month in your first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81328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B6478"/>
                </a:solidFill>
                <a:latin typeface="Poppins"/>
              </a:rPr>
              <a:t>$ earned each month, your numbers. One-time sign-up payments arrive in months 1 to 3 while your monthly share builds up; from month 4 it holds steady.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457200" y="1920240"/>
          <a:ext cx="11155680" cy="43434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9" name="Rectangle 8"/>
          <p:cNvSpPr/>
          <p:nvPr/>
        </p:nvSpPr>
        <p:spPr>
          <a:xfrm>
            <a:off x="4160520" y="2697480"/>
            <a:ext cx="18288" cy="2377440"/>
          </a:xfrm>
          <a:prstGeom prst="rect">
            <a:avLst/>
          </a:prstGeom>
          <a:solidFill>
            <a:srgbClr val="94A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15383" y="260604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0B1530"/>
                </a:solidFill>
                <a:latin typeface="Poppins"/>
              </a:rPr>
              <a:t>one-time sign-ups end here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82512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E9AB8"/>
                </a:solidFill>
                <a:latin typeface="Poppins"/>
              </a:rPr>
              <a:t>Illustrative examples, not guaranteed earnings. Rates to be agreed.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111827"/>
                </a:solidFill>
                <a:latin typeface="Poppins"/>
              </a:rPr>
              <a:t>Sign-ups only, or with the monthly share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81328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B6478"/>
                </a:solidFill>
                <a:latin typeface="Poppins"/>
              </a:rPr>
              <a:t>$ earned in year 1. Grey: one-time sign-up payments only. Gold: plus 12 months of rent and bills share.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457200" y="1920240"/>
          <a:ext cx="11155680" cy="43434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53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Poppins"/>
              </a:rPr>
              <a:t>How you earn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73152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D5DEF5"/>
                </a:solidFill>
                <a:latin typeface="Poppins"/>
              </a:rPr>
              <a:t>Three steps. The more your members pay through Given, the more you earn, every month.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148840"/>
            <a:ext cx="7086600" cy="987552"/>
          </a:xfrm>
          <a:prstGeom prst="roundRect">
            <a:avLst>
              <a:gd name="adj" fmla="val 12000"/>
            </a:avLst>
          </a:prstGeom>
          <a:gradFill rotWithShape="1">
            <a:gsLst>
              <a:gs pos="0">
                <a:srgbClr val="1D3A8A"/>
              </a:gs>
              <a:gs pos="100000">
                <a:srgbClr val="17244A"/>
              </a:gs>
            </a:gsLst>
            <a:lin scaled="0" ang="0"/>
          </a:gradFill>
          <a:ln>
            <a:noFill/>
          </a:ln>
          <a:effectLst>
            <a:outerShdw blurRad="76200" dist="38100" dir="5400000" algn="t" rotWithShape="0">
              <a:srgbClr val="0B153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395728"/>
            <a:ext cx="493776" cy="49377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395728"/>
            <a:ext cx="493776" cy="4937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Poppin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2276856"/>
            <a:ext cx="5943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Poppins"/>
              </a:rPr>
              <a:t>Share your link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2651760"/>
            <a:ext cx="5943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C9D3EC"/>
                </a:solidFill>
                <a:latin typeface="Poppins"/>
              </a:rPr>
              <a:t>Your followers join Given with your link, code or QR.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291840"/>
            <a:ext cx="7086600" cy="987552"/>
          </a:xfrm>
          <a:prstGeom prst="roundRect">
            <a:avLst>
              <a:gd name="adj" fmla="val 12000"/>
            </a:avLst>
          </a:prstGeom>
          <a:gradFill rotWithShape="1">
            <a:gsLst>
              <a:gs pos="0">
                <a:srgbClr val="1D3A8A"/>
              </a:gs>
              <a:gs pos="100000">
                <a:srgbClr val="17244A"/>
              </a:gs>
            </a:gsLst>
            <a:lin scaled="0" ang="0"/>
          </a:gradFill>
          <a:ln>
            <a:noFill/>
          </a:ln>
          <a:effectLst>
            <a:outerShdw blurRad="76200" dist="38100" dir="5400000" algn="t" rotWithShape="0">
              <a:srgbClr val="0B153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7240" y="3538728"/>
            <a:ext cx="493776" cy="49377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3538728"/>
            <a:ext cx="493776" cy="4937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Poppi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3419856"/>
            <a:ext cx="5943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Poppins"/>
              </a:rPr>
              <a:t>$3 for every verified member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3794760"/>
            <a:ext cx="5943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C9D3EC"/>
                </a:solidFill>
                <a:latin typeface="Poppins"/>
              </a:rPr>
              <a:t>Paid once each person passes the ID and face check.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434840"/>
            <a:ext cx="7086600" cy="987552"/>
          </a:xfrm>
          <a:prstGeom prst="roundRect">
            <a:avLst>
              <a:gd name="adj" fmla="val 12000"/>
            </a:avLst>
          </a:prstGeom>
          <a:gradFill rotWithShape="1">
            <a:gsLst>
              <a:gs pos="0">
                <a:srgbClr val="1D3A8A"/>
              </a:gs>
              <a:gs pos="100000">
                <a:srgbClr val="17244A"/>
              </a:gs>
            </a:gsLst>
            <a:lin scaled="0" ang="0"/>
          </a:gradFill>
          <a:ln>
            <a:noFill/>
          </a:ln>
          <a:effectLst>
            <a:outerShdw blurRad="76200" dist="38100" dir="5400000" algn="t" rotWithShape="0">
              <a:srgbClr val="0B153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4681727"/>
            <a:ext cx="493776" cy="493776"/>
          </a:xfrm>
          <a:prstGeom prst="ellipse">
            <a:avLst/>
          </a:prstGeom>
          <a:solidFill>
            <a:srgbClr val="F5B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4681727"/>
            <a:ext cx="493776" cy="4937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Poppin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8760" y="4562855"/>
            <a:ext cx="5943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Poppins"/>
              </a:rPr>
              <a:t>20% of our fee, every month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8760" y="4937759"/>
            <a:ext cx="5943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C9D3EC"/>
                </a:solidFill>
                <a:latin typeface="Poppins"/>
              </a:rPr>
              <a:t>$10 on every $1,000 rent and $2 on every $100 bill your members pay.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01000" y="2148840"/>
            <a:ext cx="3657600" cy="2148840"/>
          </a:xfrm>
          <a:prstGeom prst="roundRect">
            <a:avLst>
              <a:gd name="adj" fmla="val 6000"/>
            </a:avLst>
          </a:prstGeom>
          <a:solidFill>
            <a:srgbClr val="17244A"/>
          </a:solidFill>
          <a:ln w="12700">
            <a:solidFill>
              <a:srgbClr val="2E41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0" y="233172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F5B342"/>
                </a:solidFill>
                <a:latin typeface="Poppins"/>
              </a:rPr>
              <a:t>Macro version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0" y="2743200"/>
            <a:ext cx="324612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C9D3EC"/>
                </a:solidFill>
                <a:latin typeface="Poppins"/>
              </a:rPr>
              <a:t>In PowerPoint: Alt+F11, File, Import, choose Given_Calculator.bas, then save as a macro-enabled presentation (.pptm).</a:t>
            </a:r>
          </a:p>
          <a:p>
            <a:pPr algn="l">
              <a:spcAft>
                <a:spcPts val="800"/>
              </a:spcAft>
            </a:pPr>
            <a:r>
              <a:rPr sz="1200" b="0">
                <a:solidFill>
                  <a:srgbClr val="C9D3EC"/>
                </a:solidFill>
                <a:latin typeface="Poppins"/>
              </a:rPr>
              <a:t>The Update numbers button on slide 3 then refreshes the numbers and charts.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01000" y="4526280"/>
            <a:ext cx="3657600" cy="420624"/>
          </a:xfrm>
          <a:prstGeom prst="roundRect">
            <a:avLst>
              <a:gd name="adj" fmla="val 50000"/>
            </a:avLst>
          </a:prstGeom>
          <a:solidFill>
            <a:srgbClr val="172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>
            <a:hlinkClick r:id="rId3"/>
          </p:cNvPr>
          <p:cNvSpPr txBox="1"/>
          <p:nvPr/>
        </p:nvSpPr>
        <p:spPr>
          <a:xfrm>
            <a:off x="8001000" y="4526280"/>
            <a:ext cx="365760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Poppins"/>
              </a:rPr>
              <a:t>On any device: </a:t>
            </a:r>
            <a:r>
              <a:rPr sz="1150" b="0">
                <a:solidFill>
                  <a:srgbClr val="FFFFFF"/>
                </a:solidFill>
                <a:latin typeface="Poppins"/>
              </a:rPr>
              <a:t>usegiven.com/calculator</a:t>
            </a:r>
          </a:p>
        </p:txBody>
      </p:sp>
      <p:sp>
        <p:nvSpPr>
          <p:cNvPr id="27" name="TextBox 26">
            <a:hlinkClick r:id="rId4"/>
          </p:cNvPr>
          <p:cNvSpPr txBox="1"/>
          <p:nvPr/>
        </p:nvSpPr>
        <p:spPr>
          <a:xfrm>
            <a:off x="8001000" y="507492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5B342"/>
                </a:solidFill>
                <a:latin typeface="Poppins"/>
              </a:rPr>
              <a:t>Book a call: </a:t>
            </a:r>
            <a:r>
              <a:rPr sz="1150" b="0">
                <a:solidFill>
                  <a:srgbClr val="F5B342"/>
                </a:solidFill>
                <a:latin typeface="Poppins"/>
              </a:rPr>
              <a:t>usegiven.com/join/#book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172200"/>
            <a:ext cx="10972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E9AB8"/>
                </a:solidFill>
                <a:latin typeface="Poppins"/>
              </a:rPr>
              <a:t>Illustrative examples, not guaranteed earnings. Rates to be agreed.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82512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E9AB8"/>
                </a:solidFill>
                <a:latin typeface="Poppins"/>
              </a:rPr>
              <a:t>Illustrative. Bonuses and rates to be agreed in writing. Bonuses are not included in the calculator.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>
                <a:solidFill>
                  <a:srgbClr val="111827"/>
                </a:solidFill>
                <a:latin typeface="Poppins"/>
              </a:rPr>
              <a:t>Posting plan and niches: bonuses to unlock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91640"/>
            <a:ext cx="3584448" cy="4434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691640"/>
            <a:ext cx="3584448" cy="914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938528"/>
            <a:ext cx="31089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Poppins"/>
              </a:rPr>
              <a:t>Two tracks</a:t>
            </a:r>
          </a:p>
        </p:txBody>
      </p:sp>
      <p:sp>
        <p:nvSpPr>
          <p:cNvPr id="10" name="Oval 9"/>
          <p:cNvSpPr/>
          <p:nvPr/>
        </p:nvSpPr>
        <p:spPr>
          <a:xfrm>
            <a:off x="841247" y="2624328"/>
            <a:ext cx="118872" cy="118872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2514600"/>
            <a:ext cx="288036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111827"/>
                </a:solidFill>
                <a:latin typeface="Poppins"/>
              </a:rPr>
              <a:t>Starter: a one-time payment per verified member. Post 3 times a week to unlock +25% on sign-ups.</a:t>
            </a:r>
          </a:p>
        </p:txBody>
      </p:sp>
      <p:sp>
        <p:nvSpPr>
          <p:cNvPr id="12" name="Oval 11"/>
          <p:cNvSpPr/>
          <p:nvPr/>
        </p:nvSpPr>
        <p:spPr>
          <a:xfrm>
            <a:off x="841247" y="3813048"/>
            <a:ext cx="118872" cy="118872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3703320"/>
            <a:ext cx="288036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111827"/>
                </a:solidFill>
                <a:latin typeface="Poppins"/>
              </a:rPr>
              <a:t>Partner: a share of rent and bill fees every month. Post 5 days a week plus a short monthly review call to unlock the top rate. On a break, you keep a base rate.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79" y="1691640"/>
            <a:ext cx="3584448" cy="4434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79" y="1691640"/>
            <a:ext cx="3584448" cy="91440"/>
          </a:xfrm>
          <a:prstGeom prst="rect">
            <a:avLst/>
          </a:prstGeom>
          <a:solidFill>
            <a:srgbClr val="6D4B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1999" y="1938528"/>
            <a:ext cx="31089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6D4BC3"/>
                </a:solidFill>
                <a:latin typeface="Poppins"/>
              </a:rPr>
              <a:t>Every platform</a:t>
            </a:r>
          </a:p>
        </p:txBody>
      </p:sp>
      <p:sp>
        <p:nvSpPr>
          <p:cNvPr id="17" name="Oval 16"/>
          <p:cNvSpPr/>
          <p:nvPr/>
        </p:nvSpPr>
        <p:spPr>
          <a:xfrm>
            <a:off x="4590288" y="2624328"/>
            <a:ext cx="118872" cy="118872"/>
          </a:xfrm>
          <a:prstGeom prst="ellipse">
            <a:avLst/>
          </a:prstGeom>
          <a:solidFill>
            <a:srgbClr val="6D4B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46319" y="2514600"/>
            <a:ext cx="288036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111827"/>
                </a:solidFill>
                <a:latin typeface="Poppins"/>
              </a:rPr>
              <a:t>Which platforms are you on? TikTok, Instagram, YouTube.</a:t>
            </a:r>
          </a:p>
        </p:txBody>
      </p:sp>
      <p:sp>
        <p:nvSpPr>
          <p:cNvPr id="19" name="Oval 18"/>
          <p:cNvSpPr/>
          <p:nvPr/>
        </p:nvSpPr>
        <p:spPr>
          <a:xfrm>
            <a:off x="4590288" y="3813048"/>
            <a:ext cx="118872" cy="118872"/>
          </a:xfrm>
          <a:prstGeom prst="ellipse">
            <a:avLst/>
          </a:prstGeom>
          <a:solidFill>
            <a:srgbClr val="6D4B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46319" y="3703320"/>
            <a:ext cx="288036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111827"/>
                </a:solidFill>
                <a:latin typeface="Poppins"/>
              </a:rPr>
              <a:t>Post once per platform: +10% for 2 platforms, +20% for all 3.</a:t>
            </a:r>
          </a:p>
        </p:txBody>
      </p:sp>
      <p:sp>
        <p:nvSpPr>
          <p:cNvPr id="21" name="Oval 20"/>
          <p:cNvSpPr/>
          <p:nvPr/>
        </p:nvSpPr>
        <p:spPr>
          <a:xfrm>
            <a:off x="4590288" y="5001768"/>
            <a:ext cx="118872" cy="118872"/>
          </a:xfrm>
          <a:prstGeom prst="ellipse">
            <a:avLst/>
          </a:prstGeom>
          <a:solidFill>
            <a:srgbClr val="6D4B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846319" y="4892040"/>
            <a:ext cx="288036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111827"/>
                </a:solidFill>
                <a:latin typeface="Poppins"/>
              </a:rPr>
              <a:t>Weekly leaderboard and a monthly prize for the top poster.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46719" y="1691640"/>
            <a:ext cx="3584448" cy="4434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46719" y="1691640"/>
            <a:ext cx="3584448" cy="91440"/>
          </a:xfrm>
          <a:prstGeom prst="rect">
            <a:avLst/>
          </a:prstGeom>
          <a:solidFill>
            <a:srgbClr val="D98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21040" y="1938528"/>
            <a:ext cx="31089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8A5A00"/>
                </a:solidFill>
                <a:latin typeface="Poppins"/>
              </a:rPr>
              <a:t>One lane</a:t>
            </a:r>
          </a:p>
        </p:txBody>
      </p:sp>
      <p:sp>
        <p:nvSpPr>
          <p:cNvPr id="26" name="Oval 25"/>
          <p:cNvSpPr/>
          <p:nvPr/>
        </p:nvSpPr>
        <p:spPr>
          <a:xfrm>
            <a:off x="8339327" y="2624328"/>
            <a:ext cx="118872" cy="118872"/>
          </a:xfrm>
          <a:prstGeom prst="ellipse">
            <a:avLst/>
          </a:prstGeom>
          <a:solidFill>
            <a:srgbClr val="D98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595359" y="2514600"/>
            <a:ext cx="288036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111827"/>
                </a:solidFill>
                <a:latin typeface="Poppins"/>
              </a:rPr>
              <a:t>Rent: the main lane and biggest earner. Students, young renters and their parents.</a:t>
            </a:r>
          </a:p>
        </p:txBody>
      </p:sp>
      <p:sp>
        <p:nvSpPr>
          <p:cNvPr id="28" name="Oval 27"/>
          <p:cNvSpPr/>
          <p:nvPr/>
        </p:nvSpPr>
        <p:spPr>
          <a:xfrm>
            <a:off x="8339327" y="3813048"/>
            <a:ext cx="118872" cy="118872"/>
          </a:xfrm>
          <a:prstGeom prst="ellipse">
            <a:avLst/>
          </a:prstGeom>
          <a:solidFill>
            <a:srgbClr val="D98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95359" y="3703320"/>
            <a:ext cx="288036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111827"/>
                </a:solidFill>
                <a:latin typeface="Poppins"/>
              </a:rPr>
              <a:t>Bills: for money-saving creators.</a:t>
            </a:r>
          </a:p>
        </p:txBody>
      </p:sp>
      <p:sp>
        <p:nvSpPr>
          <p:cNvPr id="30" name="Oval 29"/>
          <p:cNvSpPr/>
          <p:nvPr/>
        </p:nvSpPr>
        <p:spPr>
          <a:xfrm>
            <a:off x="8339327" y="5001768"/>
            <a:ext cx="118872" cy="118872"/>
          </a:xfrm>
          <a:prstGeom prst="ellipse">
            <a:avLst/>
          </a:prstGeom>
          <a:solidFill>
            <a:srgbClr val="D98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595359" y="4892040"/>
            <a:ext cx="288036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111827"/>
                </a:solidFill>
                <a:latin typeface="Poppins"/>
              </a:rPr>
              <a:t>Generous supporters: lifestyle creators whose audiences love to help. Family-friendly, always.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