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1400" b="1">
                <a:latin typeface="Poppins"/>
              </a:rPr>
              <a:t>Your monthly share once all members are active</a:t>
            </a:r>
          </a:p>
        </c:rich>
      </c:tx>
      <c:layout/>
      <c:overlay val="0"/>
    </c:title>
    <c:autoTitleDeleted val="0"/>
    <c:plotArea>
      <c:barChart>
        <c:barDir val="col"/>
        <c:grouping val="stacked"/>
        <c:ser>
          <c:idx val="0"/>
          <c:order val="0"/>
          <c:tx>
            <c:strRef>
              <c:f>Sheet1!$B$1</c:f>
              <c:strCache>
                <c:ptCount val="1"/>
                <c:pt idx="0">
                  <c:v>Rent share (monthly)</c:v>
                </c:pt>
              </c:strCache>
            </c:strRef>
          </c:tx>
          <c:spPr>
            <a:gradFill rotWithShape="1">
              <a:gsLst>
                <a:gs pos="0">
                  <a:srgbClr val="E3AA47"/>
                </a:gs>
                <a:gs pos="55000">
                  <a:srgbClr val="D98A00"/>
                </a:gs>
                <a:gs pos="100000">
                  <a:srgbClr val="B17100"/>
                </a:gs>
              </a:gsLst>
              <a:lin ang="5400000" scaled="0"/>
            </a:gradFill>
            <a:effectLst>
              <a:outerShdw blurRad="63500" dist="25400" dir="2700000" algn="tl" rotWithShape="0">
                <a:srgbClr val="0B1530">
                  <a:alpha val="28000"/>
                </a:srgbClr>
              </a:outerShdw>
            </a:effectLst>
            <a:sp3d>
              <a:bevelT w="63500" h="25400" prst="softRound"/>
            </a:sp3d>
          </c:spPr>
          <c:dLbls>
            <c:dLbl>
              <c:idx val="0"/>
              <c:tx>
                <c:rich>
                  <a:bodyPr/>
                  <a:lstStyle/>
                  <a:p>
                    <a:r>
                      <a:rPr sz="1200" b="1">
                        <a:solidFill>
                          <a:srgbClr val="FFFFFF"/>
                        </a:solidFill>
                        <a:latin typeface="Poppins"/>
                      </a:rPr>
                      <a:t> </a:t>
                    </a:r>
                  </a:p>
                </c:rich>
              </c:tx>
              <c:dLblPos val="ctr"/>
              <c:showLegendKey val="0"/>
              <c:showVal val="1"/>
              <c:showCatName val="0"/>
              <c:showSerName val="0"/>
              <c:showPercent val="0"/>
              <c:showBubbleSize val="0"/>
            </c:dLbl>
            <c:dLbl>
              <c:idx val="1"/>
              <c:tx>
                <c:rich>
                  <a:bodyPr/>
                  <a:lstStyle/>
                  <a:p>
                    <a:r>
                      <a:rPr sz="1200" b="1">
                        <a:solidFill>
                          <a:srgbClr val="FFFFFF"/>
                        </a:solidFill>
                        <a:latin typeface="Poppins"/>
                      </a:rPr>
                      <a:t>$6,250</a:t>
                    </a:r>
                  </a:p>
                </c:rich>
              </c:tx>
              <c:dLblPos val="ctr"/>
              <c:showLegendKey val="0"/>
              <c:showVal val="1"/>
              <c:showCatName val="0"/>
              <c:showSerName val="0"/>
              <c:showPercent val="0"/>
              <c:showBubbleSize val="0"/>
            </c:dLbl>
            <c:dLbl>
              <c:idx val="2"/>
              <c:tx>
                <c:rich>
                  <a:bodyPr/>
                  <a:lstStyle/>
                  <a:p>
                    <a:r>
                      <a:rPr sz="1200" b="1">
                        <a:solidFill>
                          <a:srgbClr val="FFFFFF"/>
                        </a:solidFill>
                        <a:latin typeface="Poppins"/>
                      </a:rPr>
                      <a:t>$37.5k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Sheet1!$A$2:$A$4</c:f>
              <c:strCache>
                <c:ptCount val="3"/>
                <c:pt idx="0">
                  <c:v>Starter
1% join, 10% pay rent</c:v>
                </c:pt>
                <c:pt idx="1">
                  <c:v>Growing
2% join, 25% pay rent</c:v>
                </c:pt>
                <c:pt idx="2">
                  <c:v>Big
4% join, 50% pay rent</c:v>
                </c:pt>
              </c:strCache>
            </c:strRef>
          </c:cat>
          <c:val>
            <c:numRef>
              <c:f>Sheet1!$B$2:$B$4</c:f>
              <c:numCache>
                <c:formatCode>General</c:formatCode>
                <c:ptCount val="3"/>
                <c:pt idx="0">
                  <c:v>1250.0</c:v>
                </c:pt>
                <c:pt idx="1">
                  <c:v>6250.0</c:v>
                </c:pt>
                <c:pt idx="2">
                  <c:v>37500.0</c:v>
                </c:pt>
              </c:numCache>
            </c:numRef>
          </c:val>
        </c:ser>
        <c:ser>
          <c:idx val="1"/>
          <c:order val="1"/>
          <c:tx>
            <c:strRef>
              <c:f>Sheet1!$C$1</c:f>
              <c:strCache>
                <c:ptCount val="1"/>
                <c:pt idx="0">
                  <c:v>Bills share (monthly)</c:v>
                </c:pt>
              </c:strCache>
            </c:strRef>
          </c:tx>
          <c:spPr>
            <a:gradFill rotWithShape="1">
              <a:gsLst>
                <a:gs pos="0">
                  <a:srgbClr val="ADC6F9"/>
                </a:gs>
                <a:gs pos="55000">
                  <a:srgbClr val="8EB1F7"/>
                </a:gs>
                <a:gs pos="100000">
                  <a:srgbClr val="7491CA"/>
                </a:gs>
              </a:gsLst>
              <a:lin ang="5400000" scaled="0"/>
            </a:gradFill>
            <a:effectLst>
              <a:outerShdw blurRad="63500" dist="25400" dir="2700000" algn="tl" rotWithShape="0">
                <a:srgbClr val="0B1530">
                  <a:alpha val="28000"/>
                </a:srgbClr>
              </a:outerShdw>
            </a:effectLst>
            <a:sp3d>
              <a:bevelT w="63500" h="25400" prst="softRound"/>
            </a:sp3d>
          </c:spPr>
          <c:dLbls>
            <c:dLbl>
              <c:idx val="0"/>
              <c:tx>
                <c:rich>
                  <a:bodyPr/>
                  <a:lstStyle/>
                  <a:p>
                    <a:r>
                      <a:rPr sz="1200" b="1">
                        <a:solidFill>
                          <a:srgbClr val="111827"/>
                        </a:solidFill>
                        <a:latin typeface="Poppins"/>
                      </a:rPr>
                      <a:t> </a:t>
                    </a:r>
                  </a:p>
                </c:rich>
              </c:tx>
              <c:dLblPos val="ctr"/>
              <c:showLegendKey val="0"/>
              <c:showVal val="1"/>
              <c:showCatName val="0"/>
              <c:showSerName val="0"/>
              <c:showPercent val="0"/>
              <c:showBubbleSize val="0"/>
            </c:dLbl>
            <c:dLbl>
              <c:idx val="1"/>
              <c:tx>
                <c:rich>
                  <a:bodyPr/>
                  <a:lstStyle/>
                  <a:p>
                    <a:r>
                      <a:rPr sz="1200" b="1">
                        <a:solidFill>
                          <a:srgbClr val="111827"/>
                        </a:solidFill>
                        <a:latin typeface="Poppins"/>
                      </a:rPr>
                      <a:t>$2,500</a:t>
                    </a:r>
                  </a:p>
                </c:rich>
              </c:tx>
              <c:dLblPos val="ctr"/>
              <c:showLegendKey val="0"/>
              <c:showVal val="1"/>
              <c:showCatName val="0"/>
              <c:showSerName val="0"/>
              <c:showPercent val="0"/>
              <c:showBubbleSize val="0"/>
            </c:dLbl>
            <c:dLbl>
              <c:idx val="2"/>
              <c:tx>
                <c:rich>
                  <a:bodyPr/>
                  <a:lstStyle/>
                  <a:p>
                    <a:r>
                      <a:rPr sz="1200" b="1">
                        <a:solidFill>
                          <a:srgbClr val="111827"/>
                        </a:solidFill>
                        <a:latin typeface="Poppins"/>
                      </a:rPr>
                      <a:t>$10k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Sheet1!$A$2:$A$4</c:f>
              <c:strCache>
                <c:ptCount val="3"/>
                <c:pt idx="0">
                  <c:v>Starter
1% join, 10% pay rent</c:v>
                </c:pt>
                <c:pt idx="1">
                  <c:v>Growing
2% join, 25% pay rent</c:v>
                </c:pt>
                <c:pt idx="2">
                  <c:v>Big
4% join, 50% pay rent</c:v>
                </c:pt>
              </c:strCache>
            </c:strRef>
          </c:cat>
          <c:val>
            <c:numRef>
              <c:f>Sheet1!$C$2:$C$4</c:f>
              <c:numCache>
                <c:formatCode>General</c:formatCode>
                <c:ptCount val="3"/>
                <c:pt idx="0">
                  <c:v>500.0</c:v>
                </c:pt>
                <c:pt idx="1">
                  <c:v>2500.0</c:v>
                </c:pt>
                <c:pt idx="2">
                  <c:v>10000.0</c:v>
                </c:pt>
              </c:numCache>
            </c:numRef>
          </c:val>
        </c:ser>
        <c:gapWidth val="55"/>
        <c:overlap val="100"/>
        <c:axId val="2068027336"/>
        <c:axId val="2113994440"/>
      </c:barChart>
      <c:catAx>
        <c:axId val="2068027336"/>
        <c:scaling>
          <c:orientation val="minMax"/>
        </c:scaling>
        <c:delete val="0"/>
        <c:axPos val="b"/>
        <c:title>
          <c:tx>
            <c:rich>
              <a:bodyPr/>
              <a:lstStyle/>
              <a:p>
                <a:r>
                  <a:rPr sz="1200" b="1">
                    <a:solidFill>
                      <a:srgbClr val="5B6478"/>
                    </a:solidFill>
                    <a:latin typeface="Poppins"/>
                  </a:rPr>
                  <a:t>Preset: followers who join, members paying rent</a:t>
                </a:r>
              </a:p>
            </c:rich>
          </c:tx>
          <c:layout/>
          <c:overlay val="0"/>
        </c:title>
        <c:majorTickMark val="out"/>
        <c:minorTickMark val="none"/>
        <c:tickLblPos val="nextTo"/>
        <c:spPr>
          <a:ln>
            <a:solidFill>
              <a:srgbClr val="B8C2D6"/>
            </a:solidFill>
          </a:ln>
        </c:spPr>
        <c:txPr>
          <a:bodyPr/>
          <a:lstStyle/>
          <a:p>
            <a:pPr>
              <a:defRPr sz="1100">
                <a:latin typeface="Poppins"/>
              </a:defRPr>
            </a:pPr>
          </a:p>
        </c:txPr>
        <c:crossAx val="2113994440"/>
        <c:crosses val="autoZero"/>
        <c:auto val="1"/>
        <c:lblAlgn val="ctr"/>
        <c:lblOffset val="100"/>
        <c:noMultiLvlLbl val="0"/>
      </c:catAx>
      <c:valAx>
        <c:axId val="2113994440"/>
        <c:scaling/>
        <c:delete val="0"/>
        <c:axPos val="l"/>
        <c:majorGridlines>
          <c:spPr>
            <a:ln w="9525">
              <a:solidFill>
                <a:srgbClr val="E3E8F2"/>
              </a:solidFill>
            </a:ln>
          </c:spPr>
        </c:majorGridlines>
        <c:title>
          <c:tx>
            <c:rich>
              <a:bodyPr/>
              <a:lstStyle/>
              <a:p>
                <a:r>
                  <a:rPr sz="1200" b="1">
                    <a:solidFill>
                      <a:srgbClr val="5B6478"/>
                    </a:solidFill>
                    <a:latin typeface="Poppins"/>
                  </a:rPr>
                  <a:t>Your share, $ per month</a:t>
                </a:r>
              </a:p>
            </c:rich>
          </c:tx>
          <c:layout/>
          <c:overlay val="0"/>
        </c:title>
        <c:numFmt formatCode="&quot;$&quot;#,##0" sourceLinked="0"/>
        <c:majorTickMark val="out"/>
        <c:minorTickMark val="none"/>
        <c:tickLblPos val="nextTo"/>
        <c:spPr>
          <a:ln>
            <a:noFill/>
          </a:ln>
        </c:spPr>
        <c:txPr>
          <a:bodyPr/>
          <a:lstStyle/>
          <a:p>
            <a:pPr>
              <a:defRPr sz="1100">
                <a:latin typeface="Poppins"/>
              </a:defRPr>
            </a:pPr>
          </a:p>
        </c:txPr>
        <c:crossAx val="2068027336"/>
        <c:crosses val="autoZero"/>
      </c:valAx>
    </c:plotArea>
    <c:legend>
      <c:legendPos val="t"/>
      <c:overlay val="0"/>
      <c:txPr>
        <a:bodyPr/>
        <a:lstStyle/>
        <a:p>
          <a:pPr>
            <a:defRPr sz="1200">
              <a:latin typeface="Poppins"/>
            </a:defRPr>
          </a:pPr>
        </a:p>
      </c:txPr>
    </c:legend>
    <c:dispBlanksAs val="gap"/>
  </c:chart>
  <c:txPr>
    <a:bodyPr/>
    <a:lstStyle/>
    <a:p>
      <a:pPr>
        <a:defRPr sz="1200">
          <a:solidFill>
            <a:srgbClr val="111827"/>
          </a:solidFill>
          <a:latin typeface="Poppi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Sign-up payments (one-time)</c:v>
                </c:pt>
              </c:strCache>
            </c:strRef>
          </c:tx>
          <c:spPr>
            <a:gradFill rotWithShape="1">
              <a:gsLst>
                <a:gs pos="0">
                  <a:srgbClr val="4F5669"/>
                </a:gs>
                <a:gs pos="55000">
                  <a:srgbClr val="0B1530"/>
                </a:gs>
                <a:gs pos="100000">
                  <a:srgbClr val="091127"/>
                </a:gs>
              </a:gsLst>
              <a:lin ang="5400000" scaled="0"/>
            </a:gradFill>
            <a:effectLst>
              <a:outerShdw blurRad="63500" dist="25400" dir="2700000" algn="tl" rotWithShape="0">
                <a:srgbClr val="0B1530">
                  <a:alpha val="28000"/>
                </a:srgbClr>
              </a:outerShdw>
            </a:effectLst>
            <a:sp3d>
              <a:bevelT w="63500" h="25400" prst="softRound"/>
            </a:sp3d>
          </c:spPr>
          <c:cat>
            <c:strRef>
              <c:f>Sheet1!$A$2:$A$13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Sheet1!$B$2:$B$13</c:f>
              <c:numCache>
                <c:formatCode>General</c:formatCode>
                <c:ptCount val="12"/>
                <c:pt idx="0">
                  <c:v>2500.0</c:v>
                </c:pt>
                <c:pt idx="1">
                  <c:v>2500.0</c:v>
                </c:pt>
                <c:pt idx="2">
                  <c:v>2500.0</c:v>
                </c:pt>
                <c:pt idx="3">
                  <c:v>0.0</c:v>
                </c:pt>
                <c:pt idx="4">
                  <c:v>0.0</c:v>
                </c:pt>
                <c:pt idx="5">
                  <c:v>0.0</c:v>
                </c:pt>
                <c:pt idx="6">
                  <c:v>0.0</c:v>
                </c:pt>
                <c:pt idx="7">
                  <c:v>0.0</c:v>
                </c:pt>
                <c:pt idx="8">
                  <c:v>0.0</c:v>
                </c:pt>
                <c:pt idx="9">
                  <c:v>0.0</c:v>
                </c:pt>
                <c:pt idx="10">
                  <c:v>0.0</c:v>
                </c:pt>
                <c:pt idx="11">
                  <c:v>0.0</c:v>
                </c:pt>
              </c:numCache>
            </c:numRef>
          </c:val>
        </c:ser>
        <c:ser>
          <c:idx val="1"/>
          <c:order val="1"/>
          <c:tx>
            <c:strRef>
              <c:f>Sheet1!$C$1</c:f>
              <c:strCache>
                <c:ptCount val="1"/>
                <c:pt idx="0">
                  <c:v>Rent share (monthly)</c:v>
                </c:pt>
              </c:strCache>
            </c:strRef>
          </c:tx>
          <c:spPr>
            <a:gradFill rotWithShape="1">
              <a:gsLst>
                <a:gs pos="0">
                  <a:srgbClr val="E3AA47"/>
                </a:gs>
                <a:gs pos="55000">
                  <a:srgbClr val="D98A00"/>
                </a:gs>
                <a:gs pos="100000">
                  <a:srgbClr val="B17100"/>
                </a:gs>
              </a:gsLst>
              <a:lin ang="5400000" scaled="0"/>
            </a:gradFill>
            <a:effectLst>
              <a:outerShdw blurRad="63500" dist="25400" dir="2700000" algn="tl" rotWithShape="0">
                <a:srgbClr val="0B1530">
                  <a:alpha val="28000"/>
                </a:srgbClr>
              </a:outerShdw>
            </a:effectLst>
            <a:sp3d>
              <a:bevelT w="63500" h="25400" prst="softRound"/>
            </a:sp3d>
          </c:spPr>
          <c:cat>
            <c:strRef>
              <c:f>Sheet1!$A$2:$A$13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Sheet1!$C$2:$C$13</c:f>
              <c:numCache>
                <c:formatCode>General</c:formatCode>
                <c:ptCount val="12"/>
                <c:pt idx="0">
                  <c:v>1562.5</c:v>
                </c:pt>
                <c:pt idx="1">
                  <c:v>3125.0</c:v>
                </c:pt>
                <c:pt idx="2">
                  <c:v>4687.5</c:v>
                </c:pt>
                <c:pt idx="3">
                  <c:v>6250.0</c:v>
                </c:pt>
                <c:pt idx="4">
                  <c:v>6250.0</c:v>
                </c:pt>
                <c:pt idx="5">
                  <c:v>6250.0</c:v>
                </c:pt>
                <c:pt idx="6">
                  <c:v>6250.0</c:v>
                </c:pt>
                <c:pt idx="7">
                  <c:v>6250.0</c:v>
                </c:pt>
                <c:pt idx="8">
                  <c:v>6250.0</c:v>
                </c:pt>
                <c:pt idx="9">
                  <c:v>6250.0</c:v>
                </c:pt>
                <c:pt idx="10">
                  <c:v>6250.0</c:v>
                </c:pt>
                <c:pt idx="11">
                  <c:v>6250.0</c:v>
                </c:pt>
              </c:numCache>
            </c:numRef>
          </c:val>
        </c:ser>
        <c:ser>
          <c:idx val="2"/>
          <c:order val="2"/>
          <c:tx>
            <c:strRef>
              <c:f>Sheet1!$D$1</c:f>
              <c:strCache>
                <c:ptCount val="1"/>
                <c:pt idx="0">
                  <c:v>Bills share (monthly)</c:v>
                </c:pt>
              </c:strCache>
            </c:strRef>
          </c:tx>
          <c:spPr>
            <a:gradFill rotWithShape="1">
              <a:gsLst>
                <a:gs pos="0">
                  <a:srgbClr val="ADC6F9"/>
                </a:gs>
                <a:gs pos="55000">
                  <a:srgbClr val="8EB1F7"/>
                </a:gs>
                <a:gs pos="100000">
                  <a:srgbClr val="7491CA"/>
                </a:gs>
              </a:gsLst>
              <a:lin ang="5400000" scaled="0"/>
            </a:gradFill>
            <a:effectLst>
              <a:outerShdw blurRad="63500" dist="25400" dir="2700000" algn="tl" rotWithShape="0">
                <a:srgbClr val="0B1530">
                  <a:alpha val="28000"/>
                </a:srgbClr>
              </a:outerShdw>
            </a:effectLst>
            <a:sp3d>
              <a:bevelT w="63500" h="25400" prst="softRound"/>
            </a:sp3d>
          </c:spPr>
          <c:cat>
            <c:strRef>
              <c:f>Sheet1!$A$2:$A$13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Sheet1!$D$2:$D$13</c:f>
              <c:numCache>
                <c:formatCode>General</c:formatCode>
                <c:ptCount val="12"/>
                <c:pt idx="0">
                  <c:v>625.0</c:v>
                </c:pt>
                <c:pt idx="1">
                  <c:v>1250.0</c:v>
                </c:pt>
                <c:pt idx="2">
                  <c:v>1875.0</c:v>
                </c:pt>
                <c:pt idx="3">
                  <c:v>2500.0</c:v>
                </c:pt>
                <c:pt idx="4">
                  <c:v>2500.0</c:v>
                </c:pt>
                <c:pt idx="5">
                  <c:v>2500.0</c:v>
                </c:pt>
                <c:pt idx="6">
                  <c:v>2500.0</c:v>
                </c:pt>
                <c:pt idx="7">
                  <c:v>2500.0</c:v>
                </c:pt>
                <c:pt idx="8">
                  <c:v>2500.0</c:v>
                </c:pt>
                <c:pt idx="9">
                  <c:v>2500.0</c:v>
                </c:pt>
                <c:pt idx="10">
                  <c:v>2500.0</c:v>
                </c:pt>
                <c:pt idx="11">
                  <c:v>2500.0</c:v>
                </c:pt>
              </c:numCache>
            </c:numRef>
          </c:val>
        </c:ser>
        <c:gapWidth val="45"/>
        <c:overlap val="100"/>
        <c:axId val="2068027336"/>
        <c:axId val="2113994440"/>
      </c:barChart>
      <c:catAx>
        <c:axId val="2068027336"/>
        <c:scaling>
          <c:orientation val="minMax"/>
        </c:scaling>
        <c:delete val="0"/>
        <c:axPos val="b"/>
        <c:title>
          <c:tx>
            <c:rich>
              <a:bodyPr/>
              <a:lstStyle/>
              <a:p>
                <a:r>
                  <a:rPr sz="1100" b="1">
                    <a:solidFill>
                      <a:srgbClr val="5B6478"/>
                    </a:solidFill>
                    <a:latin typeface="Poppins"/>
                  </a:rPr>
                  <a:t>Month after you post</a:t>
                </a:r>
              </a:p>
            </c:rich>
          </c:tx>
          <c:layout/>
          <c:overlay val="0"/>
        </c:title>
        <c:majorTickMark val="out"/>
        <c:minorTickMark val="none"/>
        <c:tickLblPos val="nextTo"/>
        <c:spPr>
          <a:ln>
            <a:solidFill>
              <a:srgbClr val="B8C2D6"/>
            </a:solidFill>
          </a:ln>
        </c:spPr>
        <c:txPr>
          <a:bodyPr/>
          <a:lstStyle/>
          <a:p>
            <a:pPr>
              <a:defRPr sz="1000">
                <a:latin typeface="Poppins"/>
              </a:defRPr>
            </a:pPr>
          </a:p>
        </c:txPr>
        <c:crossAx val="2113994440"/>
        <c:crosses val="autoZero"/>
        <c:auto val="1"/>
        <c:lblAlgn val="ctr"/>
        <c:lblOffset val="100"/>
        <c:noMultiLvlLbl val="0"/>
      </c:catAx>
      <c:valAx>
        <c:axId val="2113994440"/>
        <c:scaling/>
        <c:delete val="0"/>
        <c:axPos val="l"/>
        <c:majorGridlines>
          <c:spPr>
            <a:ln w="9525">
              <a:solidFill>
                <a:srgbClr val="E3E8F2"/>
              </a:solidFill>
            </a:ln>
          </c:spPr>
        </c:majorGridlines>
        <c:title>
          <c:tx>
            <c:rich>
              <a:bodyPr/>
              <a:lstStyle/>
              <a:p>
                <a:r>
                  <a:rPr sz="1100" b="1">
                    <a:solidFill>
                      <a:srgbClr val="5B6478"/>
                    </a:solidFill>
                    <a:latin typeface="Poppins"/>
                  </a:rPr>
                  <a:t>$ earned that month</a:t>
                </a:r>
              </a:p>
            </c:rich>
          </c:tx>
          <c:layout/>
          <c:overlay val="0"/>
        </c:title>
        <c:numFmt formatCode="&quot;$&quot;#,##0" sourceLinked="0"/>
        <c:majorTickMark val="out"/>
        <c:minorTickMark val="none"/>
        <c:tickLblPos val="nextTo"/>
        <c:spPr>
          <a:ln>
            <a:noFill/>
          </a:ln>
        </c:spPr>
        <c:txPr>
          <a:bodyPr/>
          <a:lstStyle/>
          <a:p>
            <a:pPr>
              <a:defRPr sz="1000">
                <a:latin typeface="Poppins"/>
              </a:defRPr>
            </a:pPr>
          </a:p>
        </c:txPr>
        <c:crossAx val="2068027336"/>
        <c:crosses val="autoZero"/>
      </c:valAx>
    </c:plotArea>
    <c:legend>
      <c:legendPos val="t"/>
      <c:overlay val="0"/>
      <c:txPr>
        <a:bodyPr/>
        <a:lstStyle/>
        <a:p>
          <a:pPr>
            <a:defRPr sz="1100">
              <a:latin typeface="Poppins"/>
            </a:defRPr>
          </a:pPr>
        </a:p>
      </c:txPr>
    </c:legend>
    <c:dispBlanksAs val="gap"/>
  </c:chart>
  <c:txPr>
    <a:bodyPr/>
    <a:lstStyle/>
    <a:p>
      <a:pPr>
        <a:defRPr sz="1100">
          <a:solidFill>
            <a:srgbClr val="111827"/>
          </a:solidFill>
          <a:latin typeface="Poppin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Sign-up payments only (one-time)</c:v>
                </c:pt>
              </c:strCache>
            </c:strRef>
          </c:tx>
          <c:spPr>
            <a:gradFill rotWithShape="1">
              <a:gsLst>
                <a:gs pos="0">
                  <a:srgbClr val="CBD3E1"/>
                </a:gs>
                <a:gs pos="55000">
                  <a:srgbClr val="B8C2D6"/>
                </a:gs>
                <a:gs pos="100000">
                  <a:srgbClr val="969FAF"/>
                </a:gs>
              </a:gsLst>
              <a:lin ang="5400000" scaled="0"/>
            </a:gradFill>
            <a:effectLst>
              <a:outerShdw blurRad="63500" dist="25400" dir="2700000" algn="tl" rotWithShape="0">
                <a:srgbClr val="0B1530">
                  <a:alpha val="28000"/>
                </a:srgbClr>
              </a:outerShdw>
            </a:effectLst>
            <a:sp3d>
              <a:bevelT w="63500" h="25400" prst="softRound"/>
            </a:sp3d>
          </c:spPr>
          <c:dLbls>
            <c:dLbl>
              <c:idx val="0"/>
              <c:tx>
                <c:rich>
                  <a:bodyPr/>
                  <a:lstStyle/>
                  <a:p>
                    <a:r>
                      <a:rPr sz="1200" b="1">
                        <a:solidFill>
                          <a:srgbClr val="111827"/>
                        </a:solidFill>
                        <a:latin typeface="Poppins"/>
                      </a:rPr>
                      <a:t>$3,750</a:t>
                    </a:r>
                  </a:p>
                </c:rich>
              </c:tx>
              <c:dLblPos val="outEnd"/>
              <c:showLegendKey val="0"/>
              <c:showVal val="1"/>
              <c:showCatName val="0"/>
              <c:showSerName val="0"/>
              <c:showPercent val="0"/>
              <c:showBubbleSize val="0"/>
            </c:dLbl>
            <c:dLbl>
              <c:idx val="1"/>
              <c:tx>
                <c:rich>
                  <a:bodyPr/>
                  <a:lstStyle/>
                  <a:p>
                    <a:r>
                      <a:rPr sz="1200" b="1">
                        <a:solidFill>
                          <a:srgbClr val="111827"/>
                        </a:solidFill>
                        <a:latin typeface="Poppins"/>
                      </a:rPr>
                      <a:t>$7,500</a:t>
                    </a:r>
                  </a:p>
                </c:rich>
              </c:tx>
              <c:dLblPos val="outEnd"/>
              <c:showLegendKey val="0"/>
              <c:showVal val="1"/>
              <c:showCatName val="0"/>
              <c:showSerName val="0"/>
              <c:showPercent val="0"/>
              <c:showBubbleSize val="0"/>
            </c:dLbl>
            <c:dLbl>
              <c:idx val="2"/>
              <c:tx>
                <c:rich>
                  <a:bodyPr/>
                  <a:lstStyle/>
                  <a:p>
                    <a:r>
                      <a:rPr sz="1200" b="1">
                        <a:solidFill>
                          <a:srgbClr val="111827"/>
                        </a:solidFill>
                        <a:latin typeface="Poppins"/>
                      </a:rPr>
                      <a:t>$15,000</a:t>
                    </a:r>
                  </a:p>
                </c:rich>
              </c:tx>
              <c:dLblPos val="out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Sheet1!$A$2:$A$4</c:f>
              <c:strCache>
                <c:ptCount val="3"/>
                <c:pt idx="0">
                  <c:v>Starter</c:v>
                </c:pt>
                <c:pt idx="1">
                  <c:v>Growing</c:v>
                </c:pt>
                <c:pt idx="2">
                  <c:v>Big</c:v>
                </c:pt>
              </c:strCache>
            </c:strRef>
          </c:cat>
          <c:val>
            <c:numRef>
              <c:f>Sheet1!$B$2:$B$4</c:f>
              <c:numCache>
                <c:formatCode>General</c:formatCode>
                <c:ptCount val="3"/>
                <c:pt idx="0">
                  <c:v>3750.0</c:v>
                </c:pt>
                <c:pt idx="1">
                  <c:v>7500.0</c:v>
                </c:pt>
                <c:pt idx="2">
                  <c:v>15000.0</c:v>
                </c:pt>
              </c:numCache>
            </c:numRef>
          </c:val>
        </c:ser>
        <c:ser>
          <c:idx val="1"/>
          <c:order val="1"/>
          <c:tx>
            <c:strRef>
              <c:f>Sheet1!$C$1</c:f>
              <c:strCache>
                <c:ptCount val="1"/>
                <c:pt idx="0">
                  <c:v>Sign-ups + 12 months of shares</c:v>
                </c:pt>
              </c:strCache>
            </c:strRef>
          </c:tx>
          <c:spPr>
            <a:gradFill rotWithShape="1">
              <a:gsLst>
                <a:gs pos="0">
                  <a:srgbClr val="E3AA47"/>
                </a:gs>
                <a:gs pos="55000">
                  <a:srgbClr val="D98A00"/>
                </a:gs>
                <a:gs pos="100000">
                  <a:srgbClr val="B17100"/>
                </a:gs>
              </a:gsLst>
              <a:lin ang="5400000" scaled="0"/>
            </a:gradFill>
            <a:effectLst>
              <a:outerShdw blurRad="63500" dist="25400" dir="2700000" algn="tl" rotWithShape="0">
                <a:srgbClr val="0B1530">
                  <a:alpha val="28000"/>
                </a:srgbClr>
              </a:outerShdw>
            </a:effectLst>
            <a:sp3d>
              <a:bevelT w="63500" h="25400" prst="softRound"/>
            </a:sp3d>
          </c:spPr>
          <c:dLbls>
            <c:dLbl>
              <c:idx val="0"/>
              <c:tx>
                <c:rich>
                  <a:bodyPr/>
                  <a:lstStyle/>
                  <a:p>
                    <a:r>
                      <a:rPr sz="1200" b="1">
                        <a:solidFill>
                          <a:srgbClr val="111827"/>
                        </a:solidFill>
                        <a:latin typeface="Poppins"/>
                      </a:rPr>
                      <a:t>$22,125</a:t>
                    </a:r>
                  </a:p>
                </c:rich>
              </c:tx>
              <c:dLblPos val="outEnd"/>
              <c:showLegendKey val="0"/>
              <c:showVal val="1"/>
              <c:showCatName val="0"/>
              <c:showSerName val="0"/>
              <c:showPercent val="0"/>
              <c:showBubbleSize val="0"/>
            </c:dLbl>
            <c:dLbl>
              <c:idx val="1"/>
              <c:tx>
                <c:rich>
                  <a:bodyPr/>
                  <a:lstStyle/>
                  <a:p>
                    <a:r>
                      <a:rPr sz="1200" b="1">
                        <a:solidFill>
                          <a:srgbClr val="111827"/>
                        </a:solidFill>
                        <a:latin typeface="Poppins"/>
                      </a:rPr>
                      <a:t>$99,375</a:t>
                    </a:r>
                  </a:p>
                </c:rich>
              </c:tx>
              <c:dLblPos val="outEnd"/>
              <c:showLegendKey val="0"/>
              <c:showVal val="1"/>
              <c:showCatName val="0"/>
              <c:showSerName val="0"/>
              <c:showPercent val="0"/>
              <c:showBubbleSize val="0"/>
            </c:dLbl>
            <c:dLbl>
              <c:idx val="2"/>
              <c:tx>
                <c:rich>
                  <a:bodyPr/>
                  <a:lstStyle/>
                  <a:p>
                    <a:r>
                      <a:rPr sz="1200" b="1">
                        <a:solidFill>
                          <a:srgbClr val="111827"/>
                        </a:solidFill>
                        <a:latin typeface="Poppins"/>
                      </a:rPr>
                      <a:t>$513,750</a:t>
                    </a:r>
                  </a:p>
                </c:rich>
              </c:tx>
              <c:dLblPos val="out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Sheet1!$A$2:$A$4</c:f>
              <c:strCache>
                <c:ptCount val="3"/>
                <c:pt idx="0">
                  <c:v>Starter</c:v>
                </c:pt>
                <c:pt idx="1">
                  <c:v>Growing</c:v>
                </c:pt>
                <c:pt idx="2">
                  <c:v>Big</c:v>
                </c:pt>
              </c:strCache>
            </c:strRef>
          </c:cat>
          <c:val>
            <c:numRef>
              <c:f>Sheet1!$C$2:$C$4</c:f>
              <c:numCache>
                <c:formatCode>General</c:formatCode>
                <c:ptCount val="3"/>
                <c:pt idx="0">
                  <c:v>22125.0</c:v>
                </c:pt>
                <c:pt idx="1">
                  <c:v>99375.0</c:v>
                </c:pt>
                <c:pt idx="2">
                  <c:v>513750.0</c:v>
                </c:pt>
              </c:numCache>
            </c:numRef>
          </c:val>
        </c:ser>
        <c:gapWidth val="60"/>
        <c:overlap val="-10"/>
        <c:axId val="2068027336"/>
        <c:axId val="2113994440"/>
      </c:barChart>
      <c:catAx>
        <c:axId val="2068027336"/>
        <c:scaling>
          <c:orientation val="minMax"/>
        </c:scaling>
        <c:delete val="0"/>
        <c:axPos val="b"/>
        <c:title>
          <c:tx>
            <c:rich>
              <a:bodyPr/>
              <a:lstStyle/>
              <a:p>
                <a:r>
                  <a:rPr sz="1200" b="1">
                    <a:solidFill>
                      <a:srgbClr val="5B6478"/>
                    </a:solidFill>
                    <a:latin typeface="Poppins"/>
                  </a:rPr>
                  <a:t>Preset</a:t>
                </a:r>
              </a:p>
            </c:rich>
          </c:tx>
          <c:layout/>
          <c:overlay val="0"/>
        </c:title>
        <c:majorTickMark val="out"/>
        <c:minorTickMark val="none"/>
        <c:tickLblPos val="nextTo"/>
        <c:spPr>
          <a:ln>
            <a:solidFill>
              <a:srgbClr val="B8C2D6"/>
            </a:solidFill>
          </a:ln>
        </c:spPr>
        <c:txPr>
          <a:bodyPr/>
          <a:lstStyle/>
          <a:p>
            <a:pPr>
              <a:defRPr sz="1100">
                <a:latin typeface="Poppins"/>
              </a:defRPr>
            </a:pPr>
          </a:p>
        </c:txPr>
        <c:crossAx val="2113994440"/>
        <c:crosses val="autoZero"/>
        <c:auto val="1"/>
        <c:lblAlgn val="ctr"/>
        <c:lblOffset val="100"/>
        <c:noMultiLvlLbl val="0"/>
      </c:catAx>
      <c:valAx>
        <c:axId val="2113994440"/>
        <c:scaling>
          <c:min val="0.0"/>
        </c:scaling>
        <c:delete val="0"/>
        <c:axPos val="l"/>
        <c:majorGridlines>
          <c:spPr>
            <a:ln w="9525">
              <a:solidFill>
                <a:srgbClr val="E3E8F2"/>
              </a:solidFill>
            </a:ln>
          </c:spPr>
        </c:majorGridlines>
        <c:title>
          <c:tx>
            <c:rich>
              <a:bodyPr/>
              <a:lstStyle/>
              <a:p>
                <a:r>
                  <a:rPr sz="1200" b="1">
                    <a:solidFill>
                      <a:srgbClr val="5B6478"/>
                    </a:solidFill>
                    <a:latin typeface="Poppins"/>
                  </a:rPr>
                  <a:t>Earned in year 1, $</a:t>
                </a:r>
              </a:p>
            </c:rich>
          </c:tx>
          <c:layout/>
          <c:overlay val="0"/>
        </c:title>
        <c:numFmt formatCode="&quot;$&quot;#,##0" sourceLinked="0"/>
        <c:majorTickMark val="out"/>
        <c:minorTickMark val="none"/>
        <c:tickLblPos val="nextTo"/>
        <c:spPr>
          <a:ln>
            <a:noFill/>
          </a:ln>
        </c:spPr>
        <c:txPr>
          <a:bodyPr/>
          <a:lstStyle/>
          <a:p>
            <a:pPr>
              <a:defRPr sz="1100">
                <a:latin typeface="Poppins"/>
              </a:defRPr>
            </a:pPr>
          </a:p>
        </c:txPr>
        <c:crossAx val="2068027336"/>
        <c:crosses val="autoZero"/>
      </c:valAx>
    </c:plotArea>
    <c:legend>
      <c:legendPos val="t"/>
      <c:overlay val="0"/>
      <c:txPr>
        <a:bodyPr/>
        <a:lstStyle/>
        <a:p>
          <a:pPr>
            <a:defRPr sz="1200">
              <a:latin typeface="Poppins"/>
            </a:defRPr>
          </a:pPr>
        </a:p>
      </c:txPr>
    </c:legend>
    <c:dispBlanksAs val="gap"/>
  </c:chart>
  <c:txPr>
    <a:bodyPr/>
    <a:lstStyle/>
    <a:p>
      <a:pPr>
        <a:defRPr sz="1200">
          <a:solidFill>
            <a:srgbClr val="111827"/>
          </a:solidFill>
          <a:latin typeface="Poppi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s://usegiven.com/calculator/"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hyperlink" Target="https://usegiven.com/calculator/" TargetMode="External"/><Relationship Id="rId4" Type="http://schemas.openxmlformats.org/officeDocument/2006/relationships/hyperlink" Target="https://usegiven.com/join/#book"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s://usegiven.com/calculator/" TargetMode="External"/><Relationship Id="rId4" Type="http://schemas.openxmlformats.org/officeDocument/2006/relationships/hyperlink" Target="https://usegiven.com/join/#book" TargetMode="External"/><Relationship Id="rId5" Type="http://schemas.openxmlformats.org/officeDocument/2006/relationships/hyperlink" Target="https://usegiven.com" TargetMode="External"/><Relationship Id="rId6" Type="http://schemas.openxmlformats.org/officeDocument/2006/relationships/hyperlink" Target="https://apps.apple.com/app/given/id0000000000" TargetMode="External"/><Relationship Id="rId7" Type="http://schemas.openxmlformats.org/officeDocument/2006/relationships/hyperlink" Target="https://play.google.com/store/apps/details?id=com.usegiven.app" TargetMode="Externa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Partner presentation for US creators and influencers. All amounts in US dollars. Phones: Discover and Referrals screens of the Given app.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What Given is, from the app's About screen: post your bill to be verified; supporters can help, pass or super-help; the biller is paid through a licensed payments partner. Whatever is raised goes straight to the biller.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Why followers share: real bills led by rent, verification, paid to the biller, own referral link, code and QR, and the launch offer (ten verified people, bill posting free for life, unlimited donor views). Phone: Profile with referral card.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Sponsor benefits, from existing app features only (Given app v3, 27 Oct 2026): search and filter by bill type, age and gender; verified face badge and photo; bills checked against the biller; chats open only when the poster says hello after being helped; regular supporter monthly plans you can pause, edit or cancel, with reminders 1, 3 or 7 days before; Hero points, levels (Supporter, Champion, Hero) and the weekly Heroes board; Anonymous, Donor and Family modes; receipts with a reference code only. Neutral, family-friendly framing: sponsors, supporters and family.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Example rates, to be agreed: $3 per verified member (one-off) plus 20% of Given's fee on payments by members you brought in, for as long as they keep paying. Given's fee: a flat 5% of rent, 10% of other bills. $1,000 rent: Given fee $50, partner $10 a month. $100 bill: Given fee $10, partner $2.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250,000 followers. Defaults, in line with creator benchmarks: 2% of followers join (5,000) and half verify (2,500); one-time sign-up payments 2,500 × $3 = $7,500. Presets set the join rate too: Starter 1%, Growing 2%, Big 4%. Monthly share = 20% of Given's fee: rent a flat 5% of each payment, other bills 10% (2 bills a month at $100). Starter: 1,250 verified, rent $1,250 + bills $500 = $1,750 a month. Growing: 2,500 verified, rent $6,250 + bills $2,500 = $8,750 a month. Big: 5,000 verified, rent $37,500 + bills $10,000 = $47,500 a month. Rent is the biggest earner in every preset. Model: model.py partner_calc(). Calculator: </a:t>
            </a:r>
            <a:r>
              <a:rPr>
                <a:hlinkClick r:id="rId3"/>
              </a:rPr>
              <a:t>https://usegiven.com/calculator/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Month by month, Growing preset at 250,000 followers. Why the step: one-time sign-up payments ($7,500, $3 per verified member) are paid as members verify over months 1-3, a third each month; at the same time the share of members paying rent and bills builds 25%, 50%, 75%, then 100% from month 4. So month 3 ($9,062) is slightly higher than month 4 onwards ($8,750): the one-time payments stop and the monthly share is steady. No drop-off modelled. Year 1: Starter $22,125, Growing $99,375, Big $513,750. Then $1,750 / $8,750 / $47,500 a month.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Year 1, sign-up payments only (one-time): Starter $3,750, Growing $7,500, Big $15,000. With 12 months of rent and bills share: Starter $22,125, Growing $99,375, Big $513,750. One family paying $1,000 rent a month: Given fee a flat 5% = $50, your share $10 a month, $120 a year.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Posting plan (to be agreed). Starter track: one-time payment per verified member; posting 3 times a week unlocks a +25% sign-up bonus. Partner track: share of members' rent and bill fees; the top rate is unlocked by posting 5 days a week plus a short monthly review call; a base rate applies during a pause. Multi-platform: onboarding asks which platforms (TikTok, Instagram, YouTube); post once per platform; stacking bonus +10% for 2 platforms, +20% for all 3; weekly leaderboard and a monthly top-poster prize. These bonuses are not included in the calculator numbers.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Niches: Rent is the main lane and the biggest earner (students, young renters and their parents). Bills is a secondary lane for money-saving creators. Generous supporters is a lane for lifestyle creators whose audiences like to help others; wording stays neutral and family-friendly.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Tracking: each account has a unique referral link, code and QR code; the Referrals screen counts people who joined and who verified. Payouts monthly, only for verified real members and completed payments.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Partner obligations: own referral link, clear ad disclosure (#ad), FTC endorsement guides, no promises that bills will be paid, family-friendly content. Next steps: book a call at </a:t>
            </a:r>
            <a:r>
              <a:rPr>
                <a:hlinkClick r:id="rId4"/>
              </a:rPr>
              <a:t>https://usegiven.com/join/#book</a:t>
            </a:r>
            <a:r>
              <a:rPr/>
              <a:t>, run your numbers at </a:t>
            </a:r>
            <a:r>
              <a:rPr>
                <a:hlinkClick r:id="rId3"/>
              </a:rPr>
              <a:t>https://usegiven.com/calculator/</a:t>
            </a:r>
            <a:r>
              <a:rPr/>
              <a:t>, choose track and lane, agree rates and bonuses in writing, receive link, code and QR.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t>Closing. QR code: book a call at </a:t>
            </a:r>
            <a:r>
              <a:rPr>
                <a:hlinkClick r:id="rId4"/>
              </a:rPr>
              <a:t>https://usegiven.com/join/#book</a:t>
            </a:r>
            <a:r>
              <a:rPr/>
              <a:t> ; calculator </a:t>
            </a:r>
            <a:r>
              <a:rPr>
                <a:hlinkClick r:id="rId3"/>
              </a:rPr>
              <a:t>https://usegiven.com/calculator/</a:t>
            </a:r>
            <a:r>
              <a:rPr/>
              <a:t> ; App Store: </a:t>
            </a:r>
            <a:r>
              <a:rPr>
                <a:hlinkClick r:id="rId6"/>
              </a:rPr>
              <a:t>https://apps.apple.com/app/given/id0000000000</a:t>
            </a:r>
            <a:r>
              <a:rPr/>
              <a:t> ; Google Play: </a:t>
            </a:r>
            <a:r>
              <a:rPr>
                <a:hlinkClick r:id="rId7"/>
              </a:rPr>
              <a:t>https://play.google.com/store/apps/details?id=com.usegiven.app</a:t>
            </a:r>
            <a:r>
              <a:rPr/>
              <a:t> ; website </a:t>
            </a:r>
            <a:r>
              <a:rPr>
                <a:hlinkClick r:id="rId5"/>
              </a:rPr>
              <a:t>https://usegiven.com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1.xml"/><Relationship Id="rId6" Type="http://schemas.openxmlformats.org/officeDocument/2006/relationships/hyperlink" Target="https://usegive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usegiven.com/calculator/" TargetMode="External"/><Relationship Id="rId4" Type="http://schemas.openxmlformats.org/officeDocument/2006/relationships/chart" Target="../charts/char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usegiven.com/calculator/" TargetMode="External"/><Relationship Id="rId4" Type="http://schemas.openxmlformats.org/officeDocument/2006/relationships/chart" Target="../charts/char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usegiven.com/calculator/" TargetMode="External"/><Relationship Id="rId4" Type="http://schemas.openxmlformats.org/officeDocument/2006/relationships/chart" Target="../charts/char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usegiven.com/join/#book" TargetMode="External"/><Relationship Id="rId4" Type="http://schemas.openxmlformats.org/officeDocument/2006/relationships/hyperlink" Target="https://usegiven.com/calculator/" TargetMode="Externa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usegiven.com" TargetMode="External"/><Relationship Id="rId4" Type="http://schemas.openxmlformats.org/officeDocument/2006/relationships/image" Target="../media/image10.png"/><Relationship Id="rId5" Type="http://schemas.openxmlformats.org/officeDocument/2006/relationships/hyperlink" Target="https://apps.apple.com/app/given/id0000000000" TargetMode="External"/><Relationship Id="rId6" Type="http://schemas.openxmlformats.org/officeDocument/2006/relationships/image" Target="../media/image11.png"/><Relationship Id="rId7" Type="http://schemas.openxmlformats.org/officeDocument/2006/relationships/hyperlink" Target="https://play.google.com/store/apps/details?id=com.usegiven.app" TargetMode="External"/><Relationship Id="rId8" Type="http://schemas.openxmlformats.org/officeDocument/2006/relationships/hyperlink" Target="https://usegiven.com/calculator/" TargetMode="External"/><Relationship Id="rId9" Type="http://schemas.openxmlformats.org/officeDocument/2006/relationships/image" Target="../media/image12.png"/><Relationship Id="rId10" Type="http://schemas.openxmlformats.org/officeDocument/2006/relationships/hyperlink" Target="https://usegiven.com/join/#book" TargetMode="External"/><Relationship Id="rId11"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530"/>
        </a:solidFill>
        <a:effectLst/>
      </p:bgPr>
    </p:bg>
    <p:spTree>
      <p:nvGrpSpPr>
        <p:cNvPr id="1" name=""/>
        <p:cNvGrpSpPr/>
        <p:nvPr/>
      </p:nvGrpSpPr>
      <p:grpSpPr/>
      <p:sp>
        <p:nvSpPr>
          <p:cNvPr id="2" name="Oval 1"/>
          <p:cNvSpPr/>
          <p:nvPr/>
        </p:nvSpPr>
        <p:spPr>
          <a:xfrm>
            <a:off x="6400800" y="182880"/>
            <a:ext cx="6035040" cy="6035040"/>
          </a:xfrm>
          <a:prstGeom prst="ellipse">
            <a:avLst/>
          </a:prstGeom>
          <a:solidFill>
            <a:srgbClr val="1D3A8A">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png"/>
          <p:cNvPicPr>
            <a:picLocks noChangeAspect="1"/>
          </p:cNvPicPr>
          <p:nvPr/>
        </p:nvPicPr>
        <p:blipFill>
          <a:blip r:embed="rId2"/>
          <a:stretch>
            <a:fillRect/>
          </a:stretch>
        </p:blipFill>
        <p:spPr>
          <a:xfrm>
            <a:off x="731520" y="1097280"/>
            <a:ext cx="914400" cy="914400"/>
          </a:xfrm>
          <a:prstGeom prst="rect">
            <a:avLst/>
          </a:prstGeom>
        </p:spPr>
      </p:pic>
      <p:sp>
        <p:nvSpPr>
          <p:cNvPr id="4" name="Rounded Rectangle 3"/>
          <p:cNvSpPr/>
          <p:nvPr/>
        </p:nvSpPr>
        <p:spPr>
          <a:xfrm>
            <a:off x="731520" y="2194560"/>
            <a:ext cx="2743200" cy="402336"/>
          </a:xfrm>
          <a:prstGeom prst="roundRect">
            <a:avLst>
              <a:gd name="adj" fmla="val 50000"/>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2194560"/>
            <a:ext cx="2743200" cy="402336"/>
          </a:xfrm>
          <a:prstGeom prst="rect">
            <a:avLst/>
          </a:prstGeom>
          <a:noFill/>
        </p:spPr>
        <p:txBody>
          <a:bodyPr wrap="square" lIns="0" rIns="0" tIns="0" bIns="0" anchor="ctr">
            <a:spAutoFit/>
          </a:bodyPr>
          <a:lstStyle/>
          <a:p>
            <a:pPr algn="ctr"/>
            <a:r>
              <a:rPr sz="1300" b="1">
                <a:solidFill>
                  <a:srgbClr val="0B1530"/>
                </a:solidFill>
                <a:latin typeface="Poppins"/>
              </a:rPr>
              <a:t>Partner program</a:t>
            </a:r>
          </a:p>
        </p:txBody>
      </p:sp>
      <p:sp>
        <p:nvSpPr>
          <p:cNvPr id="6" name="TextBox 5"/>
          <p:cNvSpPr txBox="1"/>
          <p:nvPr/>
        </p:nvSpPr>
        <p:spPr>
          <a:xfrm>
            <a:off x="731520" y="2743200"/>
            <a:ext cx="6035040" cy="822960"/>
          </a:xfrm>
          <a:prstGeom prst="rect">
            <a:avLst/>
          </a:prstGeom>
          <a:noFill/>
        </p:spPr>
        <p:txBody>
          <a:bodyPr wrap="square" lIns="0" rIns="0" tIns="0" bIns="0" anchor="t">
            <a:spAutoFit/>
          </a:bodyPr>
          <a:lstStyle/>
          <a:p>
            <a:pPr algn="l"/>
            <a:r>
              <a:rPr sz="4600" b="1">
                <a:solidFill>
                  <a:srgbClr val="FFFFFF"/>
                </a:solidFill>
                <a:latin typeface="Poppins"/>
              </a:rPr>
              <a:t>Grow with Given</a:t>
            </a:r>
          </a:p>
        </p:txBody>
      </p:sp>
      <p:sp>
        <p:nvSpPr>
          <p:cNvPr id="7" name="TextBox 6"/>
          <p:cNvSpPr txBox="1"/>
          <p:nvPr/>
        </p:nvSpPr>
        <p:spPr>
          <a:xfrm>
            <a:off x="731520" y="3611880"/>
            <a:ext cx="5669280" cy="914400"/>
          </a:xfrm>
          <a:prstGeom prst="rect">
            <a:avLst/>
          </a:prstGeom>
          <a:noFill/>
        </p:spPr>
        <p:txBody>
          <a:bodyPr wrap="square" lIns="0" rIns="0" tIns="0" bIns="0" anchor="t">
            <a:spAutoFit/>
          </a:bodyPr>
          <a:lstStyle/>
          <a:p>
            <a:pPr algn="l"/>
            <a:r>
              <a:rPr sz="2000" b="0">
                <a:solidFill>
                  <a:srgbClr val="D5DEF5"/>
                </a:solidFill>
                <a:latin typeface="Poppins"/>
              </a:rPr>
              <a:t>Earn every month when your community helps each other with real bills, starting with rent.</a:t>
            </a:r>
          </a:p>
        </p:txBody>
      </p:sp>
      <p:sp>
        <p:nvSpPr>
          <p:cNvPr id="8" name="TextBox 7">
            <a:hlinkClick r:id="rId6"/>
          </p:cNvPr>
          <p:cNvSpPr txBox="1"/>
          <p:nvPr/>
        </p:nvSpPr>
        <p:spPr>
          <a:xfrm>
            <a:off x="731520" y="4892040"/>
            <a:ext cx="5669280" cy="457200"/>
          </a:xfrm>
          <a:prstGeom prst="rect">
            <a:avLst/>
          </a:prstGeom>
          <a:noFill/>
        </p:spPr>
        <p:txBody>
          <a:bodyPr wrap="square" lIns="0" rIns="0" tIns="0" bIns="0" anchor="t">
            <a:spAutoFit/>
          </a:bodyPr>
          <a:lstStyle/>
          <a:p>
            <a:pPr algn="l"/>
            <a:r>
              <a:rPr sz="1800" b="1">
                <a:solidFill>
                  <a:srgbClr val="F5B342"/>
                </a:solidFill>
                <a:latin typeface="Poppins"/>
              </a:rPr>
              <a:t>usegiven.com</a:t>
            </a:r>
          </a:p>
        </p:txBody>
      </p:sp>
      <p:pic>
        <p:nvPicPr>
          <p:cNvPr id="9" name="Picture 8" descr="referrals.png"/>
          <p:cNvPicPr>
            <a:picLocks noChangeAspect="1"/>
          </p:cNvPicPr>
          <p:nvPr/>
        </p:nvPicPr>
        <p:blipFill>
          <a:blip r:embed="rId3"/>
          <a:stretch>
            <a:fillRect/>
          </a:stretch>
        </p:blipFill>
        <p:spPr>
          <a:xfrm>
            <a:off x="9281160" y="960120"/>
            <a:ext cx="1924671" cy="5120640"/>
          </a:xfrm>
          <a:prstGeom prst="rect">
            <a:avLst/>
          </a:prstGeom>
        </p:spPr>
      </p:pic>
      <p:pic>
        <p:nvPicPr>
          <p:cNvPr id="10" name="Picture 9" descr="discover.png"/>
          <p:cNvPicPr>
            <a:picLocks noChangeAspect="1"/>
          </p:cNvPicPr>
          <p:nvPr/>
        </p:nvPicPr>
        <p:blipFill>
          <a:blip r:embed="rId4"/>
          <a:stretch>
            <a:fillRect/>
          </a:stretch>
        </p:blipFill>
        <p:spPr>
          <a:xfrm>
            <a:off x="7178040" y="640080"/>
            <a:ext cx="2113702" cy="562356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D"/>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2</a:t>
            </a:r>
          </a:p>
        </p:txBody>
      </p:sp>
      <p:sp>
        <p:nvSpPr>
          <p:cNvPr id="5" name="TextBox 4"/>
          <p:cNvSpPr txBox="1"/>
          <p:nvPr/>
        </p:nvSpPr>
        <p:spPr>
          <a:xfrm>
            <a:off x="548640" y="914400"/>
            <a:ext cx="7680960" cy="1280160"/>
          </a:xfrm>
          <a:prstGeom prst="rect">
            <a:avLst/>
          </a:prstGeom>
          <a:noFill/>
        </p:spPr>
        <p:txBody>
          <a:bodyPr wrap="square" lIns="0" rIns="0" tIns="0" bIns="0" anchor="t">
            <a:spAutoFit/>
          </a:bodyPr>
          <a:lstStyle/>
          <a:p>
            <a:pPr algn="l"/>
            <a:r>
              <a:rPr sz="3600" b="1">
                <a:solidFill>
                  <a:srgbClr val="111827"/>
                </a:solidFill>
                <a:latin typeface="Poppins"/>
              </a:rPr>
              <a:t>A simple way for people to help pay your bills</a:t>
            </a:r>
          </a:p>
        </p:txBody>
      </p:sp>
      <p:sp>
        <p:nvSpPr>
          <p:cNvPr id="6" name="Oval 5"/>
          <p:cNvSpPr/>
          <p:nvPr/>
        </p:nvSpPr>
        <p:spPr>
          <a:xfrm>
            <a:off x="548640" y="2606040"/>
            <a:ext cx="512064" cy="512064"/>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2606040"/>
            <a:ext cx="512064" cy="512064"/>
          </a:xfrm>
          <a:prstGeom prst="rect">
            <a:avLst/>
          </a:prstGeom>
          <a:noFill/>
        </p:spPr>
        <p:txBody>
          <a:bodyPr wrap="square" lIns="0" rIns="0" tIns="0" bIns="0" anchor="ctr">
            <a:spAutoFit/>
          </a:bodyPr>
          <a:lstStyle/>
          <a:p>
            <a:pPr algn="ctr"/>
            <a:r>
              <a:rPr sz="1800" b="1">
                <a:solidFill>
                  <a:srgbClr val="FFFFFF"/>
                </a:solidFill>
                <a:latin typeface="Poppins"/>
              </a:rPr>
              <a:t>1</a:t>
            </a:r>
          </a:p>
        </p:txBody>
      </p:sp>
      <p:sp>
        <p:nvSpPr>
          <p:cNvPr id="8" name="TextBox 7"/>
          <p:cNvSpPr txBox="1"/>
          <p:nvPr/>
        </p:nvSpPr>
        <p:spPr>
          <a:xfrm>
            <a:off x="1325880" y="2587752"/>
            <a:ext cx="6766560" cy="365760"/>
          </a:xfrm>
          <a:prstGeom prst="rect">
            <a:avLst/>
          </a:prstGeom>
          <a:noFill/>
        </p:spPr>
        <p:txBody>
          <a:bodyPr wrap="square" lIns="0" rIns="0" tIns="0" bIns="0" anchor="t">
            <a:spAutoFit/>
          </a:bodyPr>
          <a:lstStyle/>
          <a:p>
            <a:pPr algn="l"/>
            <a:r>
              <a:rPr sz="1900" b="1">
                <a:solidFill>
                  <a:srgbClr val="111827"/>
                </a:solidFill>
                <a:latin typeface="Poppins"/>
              </a:rPr>
              <a:t>Post a real bill</a:t>
            </a:r>
          </a:p>
        </p:txBody>
      </p:sp>
      <p:sp>
        <p:nvSpPr>
          <p:cNvPr id="9" name="TextBox 8"/>
          <p:cNvSpPr txBox="1"/>
          <p:nvPr/>
        </p:nvSpPr>
        <p:spPr>
          <a:xfrm>
            <a:off x="1325880" y="2999232"/>
            <a:ext cx="6766560" cy="548640"/>
          </a:xfrm>
          <a:prstGeom prst="rect">
            <a:avLst/>
          </a:prstGeom>
          <a:noFill/>
        </p:spPr>
        <p:txBody>
          <a:bodyPr wrap="square" lIns="0" rIns="0" tIns="0" bIns="0" anchor="t">
            <a:spAutoFit/>
          </a:bodyPr>
          <a:lstStyle/>
          <a:p>
            <a:pPr algn="l"/>
            <a:r>
              <a:rPr sz="1400" b="0">
                <a:solidFill>
                  <a:srgbClr val="5B6478"/>
                </a:solidFill>
                <a:latin typeface="Poppins"/>
              </a:rPr>
              <a:t>Rent, phone, utilities and more. Your ID and the bill are checked first.</a:t>
            </a:r>
          </a:p>
        </p:txBody>
      </p:sp>
      <p:sp>
        <p:nvSpPr>
          <p:cNvPr id="10" name="Oval 9"/>
          <p:cNvSpPr/>
          <p:nvPr/>
        </p:nvSpPr>
        <p:spPr>
          <a:xfrm>
            <a:off x="548640" y="3703320"/>
            <a:ext cx="512064" cy="512064"/>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3703320"/>
            <a:ext cx="512064" cy="512064"/>
          </a:xfrm>
          <a:prstGeom prst="rect">
            <a:avLst/>
          </a:prstGeom>
          <a:noFill/>
        </p:spPr>
        <p:txBody>
          <a:bodyPr wrap="square" lIns="0" rIns="0" tIns="0" bIns="0" anchor="ctr">
            <a:spAutoFit/>
          </a:bodyPr>
          <a:lstStyle/>
          <a:p>
            <a:pPr algn="ctr"/>
            <a:r>
              <a:rPr sz="1800" b="1">
                <a:solidFill>
                  <a:srgbClr val="FFFFFF"/>
                </a:solidFill>
                <a:latin typeface="Poppins"/>
              </a:rPr>
              <a:t>2</a:t>
            </a:r>
          </a:p>
        </p:txBody>
      </p:sp>
      <p:sp>
        <p:nvSpPr>
          <p:cNvPr id="12" name="TextBox 11"/>
          <p:cNvSpPr txBox="1"/>
          <p:nvPr/>
        </p:nvSpPr>
        <p:spPr>
          <a:xfrm>
            <a:off x="1325880" y="3685032"/>
            <a:ext cx="6766560" cy="365760"/>
          </a:xfrm>
          <a:prstGeom prst="rect">
            <a:avLst/>
          </a:prstGeom>
          <a:noFill/>
        </p:spPr>
        <p:txBody>
          <a:bodyPr wrap="square" lIns="0" rIns="0" tIns="0" bIns="0" anchor="t">
            <a:spAutoFit/>
          </a:bodyPr>
          <a:lstStyle/>
          <a:p>
            <a:pPr algn="l"/>
            <a:r>
              <a:rPr sz="1900" b="1">
                <a:solidFill>
                  <a:srgbClr val="111827"/>
                </a:solidFill>
                <a:latin typeface="Poppins"/>
              </a:rPr>
              <a:t>Supporters help</a:t>
            </a:r>
          </a:p>
        </p:txBody>
      </p:sp>
      <p:sp>
        <p:nvSpPr>
          <p:cNvPr id="13" name="TextBox 12"/>
          <p:cNvSpPr txBox="1"/>
          <p:nvPr/>
        </p:nvSpPr>
        <p:spPr>
          <a:xfrm>
            <a:off x="1325880" y="4096511"/>
            <a:ext cx="6766560" cy="548640"/>
          </a:xfrm>
          <a:prstGeom prst="rect">
            <a:avLst/>
          </a:prstGeom>
          <a:noFill/>
        </p:spPr>
        <p:txBody>
          <a:bodyPr wrap="square" lIns="0" rIns="0" tIns="0" bIns="0" anchor="t">
            <a:spAutoFit/>
          </a:bodyPr>
          <a:lstStyle/>
          <a:p>
            <a:pPr algn="l"/>
            <a:r>
              <a:rPr sz="1400" b="0">
                <a:solidFill>
                  <a:srgbClr val="5B6478"/>
                </a:solidFill>
                <a:latin typeface="Poppins"/>
              </a:rPr>
              <a:t>Family, friends and kind strangers choose to help, pass or super-help.</a:t>
            </a:r>
          </a:p>
        </p:txBody>
      </p:sp>
      <p:sp>
        <p:nvSpPr>
          <p:cNvPr id="14" name="Oval 13"/>
          <p:cNvSpPr/>
          <p:nvPr/>
        </p:nvSpPr>
        <p:spPr>
          <a:xfrm>
            <a:off x="548640" y="4800600"/>
            <a:ext cx="512064" cy="512064"/>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4800600"/>
            <a:ext cx="512064" cy="512064"/>
          </a:xfrm>
          <a:prstGeom prst="rect">
            <a:avLst/>
          </a:prstGeom>
          <a:noFill/>
        </p:spPr>
        <p:txBody>
          <a:bodyPr wrap="square" lIns="0" rIns="0" tIns="0" bIns="0" anchor="ctr">
            <a:spAutoFit/>
          </a:bodyPr>
          <a:lstStyle/>
          <a:p>
            <a:pPr algn="ctr"/>
            <a:r>
              <a:rPr sz="1800" b="1">
                <a:solidFill>
                  <a:srgbClr val="FFFFFF"/>
                </a:solidFill>
                <a:latin typeface="Poppins"/>
              </a:rPr>
              <a:t>3</a:t>
            </a:r>
          </a:p>
        </p:txBody>
      </p:sp>
      <p:sp>
        <p:nvSpPr>
          <p:cNvPr id="16" name="TextBox 15"/>
          <p:cNvSpPr txBox="1"/>
          <p:nvPr/>
        </p:nvSpPr>
        <p:spPr>
          <a:xfrm>
            <a:off x="1325880" y="4782312"/>
            <a:ext cx="6766560" cy="365760"/>
          </a:xfrm>
          <a:prstGeom prst="rect">
            <a:avLst/>
          </a:prstGeom>
          <a:noFill/>
        </p:spPr>
        <p:txBody>
          <a:bodyPr wrap="square" lIns="0" rIns="0" tIns="0" bIns="0" anchor="t">
            <a:spAutoFit/>
          </a:bodyPr>
          <a:lstStyle/>
          <a:p>
            <a:pPr algn="l"/>
            <a:r>
              <a:rPr sz="1900" b="1">
                <a:solidFill>
                  <a:srgbClr val="111827"/>
                </a:solidFill>
                <a:latin typeface="Poppins"/>
              </a:rPr>
              <a:t>Paid straight to the biller</a:t>
            </a:r>
          </a:p>
        </p:txBody>
      </p:sp>
      <p:sp>
        <p:nvSpPr>
          <p:cNvPr id="17" name="TextBox 16"/>
          <p:cNvSpPr txBox="1"/>
          <p:nvPr/>
        </p:nvSpPr>
        <p:spPr>
          <a:xfrm>
            <a:off x="1325880" y="5193792"/>
            <a:ext cx="6766560" cy="548640"/>
          </a:xfrm>
          <a:prstGeom prst="rect">
            <a:avLst/>
          </a:prstGeom>
          <a:noFill/>
        </p:spPr>
        <p:txBody>
          <a:bodyPr wrap="square" lIns="0" rIns="0" tIns="0" bIns="0" anchor="t">
            <a:spAutoFit/>
          </a:bodyPr>
          <a:lstStyle/>
          <a:p>
            <a:pPr algn="l"/>
            <a:r>
              <a:rPr sz="1400" b="0">
                <a:solidFill>
                  <a:srgbClr val="5B6478"/>
                </a:solidFill>
                <a:latin typeface="Poppins"/>
              </a:rPr>
              <a:t>Money goes to the landlord or company through a licensed payments partner, never to a person.</a:t>
            </a:r>
          </a:p>
        </p:txBody>
      </p:sp>
      <p:pic>
        <p:nvPicPr>
          <p:cNvPr id="18" name="Picture 17" descr="intro.png"/>
          <p:cNvPicPr>
            <a:picLocks noChangeAspect="1"/>
          </p:cNvPicPr>
          <p:nvPr/>
        </p:nvPicPr>
        <p:blipFill>
          <a:blip r:embed="rId3"/>
          <a:stretch>
            <a:fillRect/>
          </a:stretch>
        </p:blipFill>
        <p:spPr>
          <a:xfrm>
            <a:off x="8686800" y="621792"/>
            <a:ext cx="2313971" cy="562356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3</a:t>
            </a:r>
          </a:p>
        </p:txBody>
      </p:sp>
      <p:sp>
        <p:nvSpPr>
          <p:cNvPr id="5" name="TextBox 4"/>
          <p:cNvSpPr txBox="1"/>
          <p:nvPr/>
        </p:nvSpPr>
        <p:spPr>
          <a:xfrm>
            <a:off x="548640" y="868680"/>
            <a:ext cx="7680960" cy="640080"/>
          </a:xfrm>
          <a:prstGeom prst="rect">
            <a:avLst/>
          </a:prstGeom>
          <a:noFill/>
        </p:spPr>
        <p:txBody>
          <a:bodyPr wrap="square" lIns="0" rIns="0" tIns="0" bIns="0" anchor="t">
            <a:spAutoFit/>
          </a:bodyPr>
          <a:lstStyle/>
          <a:p>
            <a:pPr algn="l"/>
            <a:r>
              <a:rPr sz="3600" b="1">
                <a:solidFill>
                  <a:srgbClr val="111827"/>
                </a:solidFill>
                <a:latin typeface="Poppins"/>
              </a:rPr>
              <a:t>Why your followers share it</a:t>
            </a:r>
          </a:p>
        </p:txBody>
      </p:sp>
      <p:sp>
        <p:nvSpPr>
          <p:cNvPr id="6" name="TextBox 5"/>
          <p:cNvSpPr txBox="1"/>
          <p:nvPr/>
        </p:nvSpPr>
        <p:spPr>
          <a:xfrm>
            <a:off x="548640" y="1508760"/>
            <a:ext cx="7498079" cy="457200"/>
          </a:xfrm>
          <a:prstGeom prst="rect">
            <a:avLst/>
          </a:prstGeom>
          <a:noFill/>
        </p:spPr>
        <p:txBody>
          <a:bodyPr wrap="square" lIns="0" rIns="0" tIns="0" bIns="0" anchor="t">
            <a:spAutoFit/>
          </a:bodyPr>
          <a:lstStyle/>
          <a:p>
            <a:pPr algn="l"/>
            <a:r>
              <a:rPr sz="1600" b="0">
                <a:solidFill>
                  <a:srgbClr val="5B6478"/>
                </a:solidFill>
                <a:latin typeface="Poppins"/>
              </a:rPr>
              <a:t>Everyone has bills, and rent is the biggest. Given makes asking for help simple and safe.</a:t>
            </a:r>
          </a:p>
        </p:txBody>
      </p:sp>
      <p:sp>
        <p:nvSpPr>
          <p:cNvPr id="7" name="Rounded Rectangle 6"/>
          <p:cNvSpPr/>
          <p:nvPr/>
        </p:nvSpPr>
        <p:spPr>
          <a:xfrm>
            <a:off x="548640" y="2240280"/>
            <a:ext cx="3703320" cy="1783080"/>
          </a:xfrm>
          <a:prstGeom prst="roundRect">
            <a:avLst>
              <a:gd name="adj" fmla="val 7000"/>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04672" y="2532888"/>
            <a:ext cx="64008" cy="365760"/>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05840" y="2487168"/>
            <a:ext cx="3108960" cy="411480"/>
          </a:xfrm>
          <a:prstGeom prst="rect">
            <a:avLst/>
          </a:prstGeom>
          <a:noFill/>
        </p:spPr>
        <p:txBody>
          <a:bodyPr wrap="square" lIns="0" rIns="0" tIns="0" bIns="0" anchor="t">
            <a:spAutoFit/>
          </a:bodyPr>
          <a:lstStyle/>
          <a:p>
            <a:pPr algn="l"/>
            <a:r>
              <a:rPr sz="1800" b="1">
                <a:solidFill>
                  <a:srgbClr val="111827"/>
                </a:solidFill>
                <a:latin typeface="Poppins"/>
              </a:rPr>
              <a:t>Rent, every month</a:t>
            </a:r>
          </a:p>
        </p:txBody>
      </p:sp>
      <p:sp>
        <p:nvSpPr>
          <p:cNvPr id="10" name="TextBox 9"/>
          <p:cNvSpPr txBox="1"/>
          <p:nvPr/>
        </p:nvSpPr>
        <p:spPr>
          <a:xfrm>
            <a:off x="804672" y="3017520"/>
            <a:ext cx="3246120" cy="914400"/>
          </a:xfrm>
          <a:prstGeom prst="rect">
            <a:avLst/>
          </a:prstGeom>
          <a:noFill/>
        </p:spPr>
        <p:txBody>
          <a:bodyPr wrap="square" lIns="0" rIns="0" tIns="0" bIns="0" anchor="t">
            <a:spAutoFit/>
          </a:bodyPr>
          <a:lstStyle/>
          <a:p>
            <a:pPr algn="l"/>
            <a:r>
              <a:rPr sz="1350" b="0">
                <a:solidFill>
                  <a:srgbClr val="5B6478"/>
                </a:solidFill>
                <a:latin typeface="Poppins"/>
              </a:rPr>
              <a:t>Families and sponsors can cover all or part of someone's rent, month after month.</a:t>
            </a:r>
          </a:p>
        </p:txBody>
      </p:sp>
      <p:sp>
        <p:nvSpPr>
          <p:cNvPr id="11" name="Rounded Rectangle 10"/>
          <p:cNvSpPr/>
          <p:nvPr/>
        </p:nvSpPr>
        <p:spPr>
          <a:xfrm>
            <a:off x="4480559" y="2240280"/>
            <a:ext cx="3703320" cy="1783080"/>
          </a:xfrm>
          <a:prstGeom prst="roundRect">
            <a:avLst>
              <a:gd name="adj" fmla="val 7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736592" y="2532888"/>
            <a:ext cx="64008" cy="3657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937759" y="2487168"/>
            <a:ext cx="3108960" cy="411480"/>
          </a:xfrm>
          <a:prstGeom prst="rect">
            <a:avLst/>
          </a:prstGeom>
          <a:noFill/>
        </p:spPr>
        <p:txBody>
          <a:bodyPr wrap="square" lIns="0" rIns="0" tIns="0" bIns="0" anchor="t">
            <a:spAutoFit/>
          </a:bodyPr>
          <a:lstStyle/>
          <a:p>
            <a:pPr algn="l"/>
            <a:r>
              <a:rPr sz="1800" b="1">
                <a:solidFill>
                  <a:srgbClr val="111827"/>
                </a:solidFill>
                <a:latin typeface="Poppins"/>
              </a:rPr>
              <a:t>Help that is real</a:t>
            </a:r>
          </a:p>
        </p:txBody>
      </p:sp>
      <p:sp>
        <p:nvSpPr>
          <p:cNvPr id="14" name="TextBox 13"/>
          <p:cNvSpPr txBox="1"/>
          <p:nvPr/>
        </p:nvSpPr>
        <p:spPr>
          <a:xfrm>
            <a:off x="4736592" y="3017520"/>
            <a:ext cx="3246120" cy="914400"/>
          </a:xfrm>
          <a:prstGeom prst="rect">
            <a:avLst/>
          </a:prstGeom>
          <a:noFill/>
        </p:spPr>
        <p:txBody>
          <a:bodyPr wrap="square" lIns="0" rIns="0" tIns="0" bIns="0" anchor="t">
            <a:spAutoFit/>
          </a:bodyPr>
          <a:lstStyle/>
          <a:p>
            <a:pPr algn="l"/>
            <a:r>
              <a:rPr sz="1350" b="0">
                <a:solidFill>
                  <a:srgbClr val="5B6478"/>
                </a:solidFill>
                <a:latin typeface="Poppins"/>
              </a:rPr>
              <a:t>Every person and every bill is checked. Money goes straight to the biller.</a:t>
            </a:r>
          </a:p>
        </p:txBody>
      </p:sp>
      <p:sp>
        <p:nvSpPr>
          <p:cNvPr id="15" name="Rounded Rectangle 14"/>
          <p:cNvSpPr/>
          <p:nvPr/>
        </p:nvSpPr>
        <p:spPr>
          <a:xfrm>
            <a:off x="548640" y="4206240"/>
            <a:ext cx="3703320" cy="1783080"/>
          </a:xfrm>
          <a:prstGeom prst="roundRect">
            <a:avLst>
              <a:gd name="adj" fmla="val 7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4672" y="4498848"/>
            <a:ext cx="64008" cy="3657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4453127"/>
            <a:ext cx="3108960" cy="411480"/>
          </a:xfrm>
          <a:prstGeom prst="rect">
            <a:avLst/>
          </a:prstGeom>
          <a:noFill/>
        </p:spPr>
        <p:txBody>
          <a:bodyPr wrap="square" lIns="0" rIns="0" tIns="0" bIns="0" anchor="t">
            <a:spAutoFit/>
          </a:bodyPr>
          <a:lstStyle/>
          <a:p>
            <a:pPr algn="l"/>
            <a:r>
              <a:rPr sz="1800" b="1">
                <a:solidFill>
                  <a:srgbClr val="111827"/>
                </a:solidFill>
                <a:latin typeface="Poppins"/>
              </a:rPr>
              <a:t>Easy to pass on</a:t>
            </a:r>
          </a:p>
        </p:txBody>
      </p:sp>
      <p:sp>
        <p:nvSpPr>
          <p:cNvPr id="18" name="TextBox 17"/>
          <p:cNvSpPr txBox="1"/>
          <p:nvPr/>
        </p:nvSpPr>
        <p:spPr>
          <a:xfrm>
            <a:off x="804672" y="4983479"/>
            <a:ext cx="3246120" cy="914400"/>
          </a:xfrm>
          <a:prstGeom prst="rect">
            <a:avLst/>
          </a:prstGeom>
          <a:noFill/>
        </p:spPr>
        <p:txBody>
          <a:bodyPr wrap="square" lIns="0" rIns="0" tIns="0" bIns="0" anchor="t">
            <a:spAutoFit/>
          </a:bodyPr>
          <a:lstStyle/>
          <a:p>
            <a:pPr algn="l"/>
            <a:r>
              <a:rPr sz="1350" b="0">
                <a:solidFill>
                  <a:srgbClr val="5B6478"/>
                </a:solidFill>
                <a:latin typeface="Poppins"/>
              </a:rPr>
              <a:t>Each member gets their own link, code and QR code to invite others.</a:t>
            </a:r>
          </a:p>
        </p:txBody>
      </p:sp>
      <p:sp>
        <p:nvSpPr>
          <p:cNvPr id="19" name="Rounded Rectangle 18"/>
          <p:cNvSpPr/>
          <p:nvPr/>
        </p:nvSpPr>
        <p:spPr>
          <a:xfrm>
            <a:off x="4480559" y="4206240"/>
            <a:ext cx="3703320" cy="1783080"/>
          </a:xfrm>
          <a:prstGeom prst="roundRect">
            <a:avLst>
              <a:gd name="adj" fmla="val 7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736592" y="4498848"/>
            <a:ext cx="64008" cy="36576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937759" y="4453127"/>
            <a:ext cx="3108960" cy="411480"/>
          </a:xfrm>
          <a:prstGeom prst="rect">
            <a:avLst/>
          </a:prstGeom>
          <a:noFill/>
        </p:spPr>
        <p:txBody>
          <a:bodyPr wrap="square" lIns="0" rIns="0" tIns="0" bIns="0" anchor="t">
            <a:spAutoFit/>
          </a:bodyPr>
          <a:lstStyle/>
          <a:p>
            <a:pPr algn="l"/>
            <a:r>
              <a:rPr sz="1800" b="1">
                <a:solidFill>
                  <a:srgbClr val="111827"/>
                </a:solidFill>
                <a:latin typeface="Poppins"/>
              </a:rPr>
              <a:t>Launch offer</a:t>
            </a:r>
          </a:p>
        </p:txBody>
      </p:sp>
      <p:sp>
        <p:nvSpPr>
          <p:cNvPr id="22" name="TextBox 21"/>
          <p:cNvSpPr txBox="1"/>
          <p:nvPr/>
        </p:nvSpPr>
        <p:spPr>
          <a:xfrm>
            <a:off x="4736592" y="4983479"/>
            <a:ext cx="3246120" cy="914400"/>
          </a:xfrm>
          <a:prstGeom prst="rect">
            <a:avLst/>
          </a:prstGeom>
          <a:noFill/>
        </p:spPr>
        <p:txBody>
          <a:bodyPr wrap="square" lIns="0" rIns="0" tIns="0" bIns="0" anchor="t">
            <a:spAutoFit/>
          </a:bodyPr>
          <a:lstStyle/>
          <a:p>
            <a:pPr algn="l"/>
            <a:r>
              <a:rPr sz="1350" b="0">
                <a:solidFill>
                  <a:srgbClr val="5B6478"/>
                </a:solidFill>
                <a:latin typeface="Poppins"/>
              </a:rPr>
              <a:t>Invite ten people who verify: bill posting free for life, unlimited donor views.</a:t>
            </a:r>
          </a:p>
        </p:txBody>
      </p:sp>
      <p:pic>
        <p:nvPicPr>
          <p:cNvPr id="23" name="Picture 22" descr="profile-referral-card.png"/>
          <p:cNvPicPr>
            <a:picLocks noChangeAspect="1"/>
          </p:cNvPicPr>
          <p:nvPr/>
        </p:nvPicPr>
        <p:blipFill>
          <a:blip r:embed="rId3"/>
          <a:stretch>
            <a:fillRect/>
          </a:stretch>
        </p:blipFill>
        <p:spPr>
          <a:xfrm>
            <a:off x="8778240" y="621792"/>
            <a:ext cx="2113702" cy="56235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D"/>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4</a:t>
            </a:r>
          </a:p>
        </p:txBody>
      </p:sp>
      <p:sp>
        <p:nvSpPr>
          <p:cNvPr id="5" name="TextBox 4"/>
          <p:cNvSpPr txBox="1"/>
          <p:nvPr/>
        </p:nvSpPr>
        <p:spPr>
          <a:xfrm>
            <a:off x="548640" y="868680"/>
            <a:ext cx="6949440" cy="640080"/>
          </a:xfrm>
          <a:prstGeom prst="rect">
            <a:avLst/>
          </a:prstGeom>
          <a:noFill/>
        </p:spPr>
        <p:txBody>
          <a:bodyPr wrap="square" lIns="0" rIns="0" tIns="0" bIns="0" anchor="t">
            <a:spAutoFit/>
          </a:bodyPr>
          <a:lstStyle/>
          <a:p>
            <a:pPr algn="l"/>
            <a:r>
              <a:rPr sz="3400" b="1">
                <a:solidFill>
                  <a:srgbClr val="111827"/>
                </a:solidFill>
                <a:latin typeface="Poppins"/>
              </a:rPr>
              <a:t>Sponsor benefits</a:t>
            </a:r>
          </a:p>
        </p:txBody>
      </p:sp>
      <p:sp>
        <p:nvSpPr>
          <p:cNvPr id="6" name="TextBox 5"/>
          <p:cNvSpPr txBox="1"/>
          <p:nvPr/>
        </p:nvSpPr>
        <p:spPr>
          <a:xfrm>
            <a:off x="548640" y="1508760"/>
            <a:ext cx="6949440" cy="685800"/>
          </a:xfrm>
          <a:prstGeom prst="rect">
            <a:avLst/>
          </a:prstGeom>
          <a:noFill/>
        </p:spPr>
        <p:txBody>
          <a:bodyPr wrap="square" lIns="0" rIns="0" tIns="0" bIns="0" anchor="t">
            <a:spAutoFit/>
          </a:bodyPr>
          <a:lstStyle/>
          <a:p>
            <a:pPr algn="l"/>
            <a:r>
              <a:rPr sz="1400" b="0">
                <a:solidFill>
                  <a:srgbClr val="5B6478"/>
                </a:solidFill>
                <a:latin typeface="Poppins"/>
              </a:rPr>
              <a:t>What sponsors, supporters and family get when they help with rent and other bills. All of this is in the app today.</a:t>
            </a:r>
          </a:p>
        </p:txBody>
      </p:sp>
      <p:sp>
        <p:nvSpPr>
          <p:cNvPr id="7" name="Rounded Rectangle 6"/>
          <p:cNvSpPr/>
          <p:nvPr/>
        </p:nvSpPr>
        <p:spPr>
          <a:xfrm>
            <a:off x="548640" y="2331720"/>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31520" y="2532888"/>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2478024"/>
            <a:ext cx="2834640" cy="365760"/>
          </a:xfrm>
          <a:prstGeom prst="rect">
            <a:avLst/>
          </a:prstGeom>
          <a:noFill/>
        </p:spPr>
        <p:txBody>
          <a:bodyPr wrap="square" lIns="0" rIns="0" tIns="0" bIns="0" anchor="t">
            <a:spAutoFit/>
          </a:bodyPr>
          <a:lstStyle/>
          <a:p>
            <a:pPr algn="l"/>
            <a:r>
              <a:rPr sz="1400" b="1">
                <a:solidFill>
                  <a:srgbClr val="111827"/>
                </a:solidFill>
                <a:latin typeface="Poppins"/>
              </a:rPr>
              <a:t>Choose who you help</a:t>
            </a:r>
          </a:p>
        </p:txBody>
      </p:sp>
      <p:sp>
        <p:nvSpPr>
          <p:cNvPr id="10" name="TextBox 9"/>
          <p:cNvSpPr txBox="1"/>
          <p:nvPr/>
        </p:nvSpPr>
        <p:spPr>
          <a:xfrm>
            <a:off x="896112" y="2807208"/>
            <a:ext cx="2834640" cy="457200"/>
          </a:xfrm>
          <a:prstGeom prst="rect">
            <a:avLst/>
          </a:prstGeom>
          <a:noFill/>
        </p:spPr>
        <p:txBody>
          <a:bodyPr wrap="square" lIns="0" rIns="0" tIns="0" bIns="0" anchor="t">
            <a:spAutoFit/>
          </a:bodyPr>
          <a:lstStyle/>
          <a:p>
            <a:pPr algn="l"/>
            <a:r>
              <a:rPr sz="1150" b="0">
                <a:solidFill>
                  <a:srgbClr val="5B6478"/>
                </a:solidFill>
                <a:latin typeface="Poppins"/>
              </a:rPr>
              <a:t>Filter by bill type, age and gender.</a:t>
            </a:r>
          </a:p>
        </p:txBody>
      </p:sp>
      <p:sp>
        <p:nvSpPr>
          <p:cNvPr id="11" name="Rounded Rectangle 10"/>
          <p:cNvSpPr/>
          <p:nvPr/>
        </p:nvSpPr>
        <p:spPr>
          <a:xfrm>
            <a:off x="4023360" y="2331720"/>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06240" y="2532888"/>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370832" y="2478024"/>
            <a:ext cx="2834640" cy="365760"/>
          </a:xfrm>
          <a:prstGeom prst="rect">
            <a:avLst/>
          </a:prstGeom>
          <a:noFill/>
        </p:spPr>
        <p:txBody>
          <a:bodyPr wrap="square" lIns="0" rIns="0" tIns="0" bIns="0" anchor="t">
            <a:spAutoFit/>
          </a:bodyPr>
          <a:lstStyle/>
          <a:p>
            <a:pPr algn="l"/>
            <a:r>
              <a:rPr sz="1400" b="1">
                <a:solidFill>
                  <a:srgbClr val="111827"/>
                </a:solidFill>
                <a:latin typeface="Poppins"/>
              </a:rPr>
              <a:t>Verified people</a:t>
            </a:r>
          </a:p>
        </p:txBody>
      </p:sp>
      <p:sp>
        <p:nvSpPr>
          <p:cNvPr id="14" name="TextBox 13"/>
          <p:cNvSpPr txBox="1"/>
          <p:nvPr/>
        </p:nvSpPr>
        <p:spPr>
          <a:xfrm>
            <a:off x="4370832" y="2807208"/>
            <a:ext cx="2834640" cy="457200"/>
          </a:xfrm>
          <a:prstGeom prst="rect">
            <a:avLst/>
          </a:prstGeom>
          <a:noFill/>
        </p:spPr>
        <p:txBody>
          <a:bodyPr wrap="square" lIns="0" rIns="0" tIns="0" bIns="0" anchor="t">
            <a:spAutoFit/>
          </a:bodyPr>
          <a:lstStyle/>
          <a:p>
            <a:pPr algn="l"/>
            <a:r>
              <a:rPr sz="1150" b="0">
                <a:solidFill>
                  <a:srgbClr val="5B6478"/>
                </a:solidFill>
                <a:latin typeface="Poppins"/>
              </a:rPr>
              <a:t>A verified profile and photo. Every bill checked first.</a:t>
            </a:r>
          </a:p>
        </p:txBody>
      </p:sp>
      <p:sp>
        <p:nvSpPr>
          <p:cNvPr id="15" name="Rounded Rectangle 14"/>
          <p:cNvSpPr/>
          <p:nvPr/>
        </p:nvSpPr>
        <p:spPr>
          <a:xfrm>
            <a:off x="548640" y="3319272"/>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31520" y="3520440"/>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96112" y="3465576"/>
            <a:ext cx="2834640" cy="365760"/>
          </a:xfrm>
          <a:prstGeom prst="rect">
            <a:avLst/>
          </a:prstGeom>
          <a:noFill/>
        </p:spPr>
        <p:txBody>
          <a:bodyPr wrap="square" lIns="0" rIns="0" tIns="0" bIns="0" anchor="t">
            <a:spAutoFit/>
          </a:bodyPr>
          <a:lstStyle/>
          <a:p>
            <a:pPr algn="l"/>
            <a:r>
              <a:rPr sz="1400" b="1">
                <a:solidFill>
                  <a:srgbClr val="111827"/>
                </a:solidFill>
                <a:latin typeface="Poppins"/>
              </a:rPr>
              <a:t>Say hello after helping</a:t>
            </a:r>
          </a:p>
        </p:txBody>
      </p:sp>
      <p:sp>
        <p:nvSpPr>
          <p:cNvPr id="18" name="TextBox 17"/>
          <p:cNvSpPr txBox="1"/>
          <p:nvPr/>
        </p:nvSpPr>
        <p:spPr>
          <a:xfrm>
            <a:off x="896112" y="3794760"/>
            <a:ext cx="2834640" cy="457200"/>
          </a:xfrm>
          <a:prstGeom prst="rect">
            <a:avLst/>
          </a:prstGeom>
          <a:noFill/>
        </p:spPr>
        <p:txBody>
          <a:bodyPr wrap="square" lIns="0" rIns="0" tIns="0" bIns="0" anchor="t">
            <a:spAutoFit/>
          </a:bodyPr>
          <a:lstStyle/>
          <a:p>
            <a:pPr algn="l"/>
            <a:r>
              <a:rPr sz="1150" b="0">
                <a:solidFill>
                  <a:srgbClr val="5B6478"/>
                </a:solidFill>
                <a:latin typeface="Poppins"/>
              </a:rPr>
              <a:t>Chat opens once the bill is paid, if the person says hello.</a:t>
            </a:r>
          </a:p>
        </p:txBody>
      </p:sp>
      <p:sp>
        <p:nvSpPr>
          <p:cNvPr id="19" name="Rounded Rectangle 18"/>
          <p:cNvSpPr/>
          <p:nvPr/>
        </p:nvSpPr>
        <p:spPr>
          <a:xfrm>
            <a:off x="4023360" y="3319272"/>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206240" y="3520440"/>
            <a:ext cx="54864" cy="310896"/>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370832" y="3465576"/>
            <a:ext cx="2834640" cy="365760"/>
          </a:xfrm>
          <a:prstGeom prst="rect">
            <a:avLst/>
          </a:prstGeom>
          <a:noFill/>
        </p:spPr>
        <p:txBody>
          <a:bodyPr wrap="square" lIns="0" rIns="0" tIns="0" bIns="0" anchor="t">
            <a:spAutoFit/>
          </a:bodyPr>
          <a:lstStyle/>
          <a:p>
            <a:pPr algn="l"/>
            <a:r>
              <a:rPr sz="1400" b="1">
                <a:solidFill>
                  <a:srgbClr val="111827"/>
                </a:solidFill>
                <a:latin typeface="Poppins"/>
              </a:rPr>
              <a:t>Regular rent support</a:t>
            </a:r>
          </a:p>
        </p:txBody>
      </p:sp>
      <p:sp>
        <p:nvSpPr>
          <p:cNvPr id="22" name="TextBox 21"/>
          <p:cNvSpPr txBox="1"/>
          <p:nvPr/>
        </p:nvSpPr>
        <p:spPr>
          <a:xfrm>
            <a:off x="4370832" y="3794760"/>
            <a:ext cx="2834640" cy="457200"/>
          </a:xfrm>
          <a:prstGeom prst="rect">
            <a:avLst/>
          </a:prstGeom>
          <a:noFill/>
        </p:spPr>
        <p:txBody>
          <a:bodyPr wrap="square" lIns="0" rIns="0" tIns="0" bIns="0" anchor="t">
            <a:spAutoFit/>
          </a:bodyPr>
          <a:lstStyle/>
          <a:p>
            <a:pPr algn="l"/>
            <a:r>
              <a:rPr sz="1150" b="0">
                <a:solidFill>
                  <a:srgbClr val="5B6478"/>
                </a:solidFill>
                <a:latin typeface="Poppins"/>
              </a:rPr>
              <a:t>Set up a monthly plan. Pause, edit or cancel any time.</a:t>
            </a:r>
          </a:p>
        </p:txBody>
      </p:sp>
      <p:sp>
        <p:nvSpPr>
          <p:cNvPr id="23" name="Rounded Rectangle 22"/>
          <p:cNvSpPr/>
          <p:nvPr/>
        </p:nvSpPr>
        <p:spPr>
          <a:xfrm>
            <a:off x="548640" y="4306824"/>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31520" y="4507992"/>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96112" y="4453128"/>
            <a:ext cx="2834640" cy="365760"/>
          </a:xfrm>
          <a:prstGeom prst="rect">
            <a:avLst/>
          </a:prstGeom>
          <a:noFill/>
        </p:spPr>
        <p:txBody>
          <a:bodyPr wrap="square" lIns="0" rIns="0" tIns="0" bIns="0" anchor="t">
            <a:spAutoFit/>
          </a:bodyPr>
          <a:lstStyle/>
          <a:p>
            <a:pPr algn="l"/>
            <a:r>
              <a:rPr sz="1400" b="1">
                <a:solidFill>
                  <a:srgbClr val="111827"/>
                </a:solidFill>
                <a:latin typeface="Poppins"/>
              </a:rPr>
              <a:t>Hero points and levels</a:t>
            </a:r>
          </a:p>
        </p:txBody>
      </p:sp>
      <p:sp>
        <p:nvSpPr>
          <p:cNvPr id="26" name="TextBox 25"/>
          <p:cNvSpPr txBox="1"/>
          <p:nvPr/>
        </p:nvSpPr>
        <p:spPr>
          <a:xfrm>
            <a:off x="896112" y="4782312"/>
            <a:ext cx="2834640" cy="457200"/>
          </a:xfrm>
          <a:prstGeom prst="rect">
            <a:avLst/>
          </a:prstGeom>
          <a:noFill/>
        </p:spPr>
        <p:txBody>
          <a:bodyPr wrap="square" lIns="0" rIns="0" tIns="0" bIns="0" anchor="t">
            <a:spAutoFit/>
          </a:bodyPr>
          <a:lstStyle/>
          <a:p>
            <a:pPr algn="l"/>
            <a:r>
              <a:rPr sz="1150" b="0">
                <a:solidFill>
                  <a:srgbClr val="5B6478"/>
                </a:solidFill>
                <a:latin typeface="Poppins"/>
              </a:rPr>
              <a:t>Supporter, Champion, Hero, and the weekly Heroes board.</a:t>
            </a:r>
          </a:p>
        </p:txBody>
      </p:sp>
      <p:sp>
        <p:nvSpPr>
          <p:cNvPr id="27" name="Rounded Rectangle 26"/>
          <p:cNvSpPr/>
          <p:nvPr/>
        </p:nvSpPr>
        <p:spPr>
          <a:xfrm>
            <a:off x="4023360" y="4306824"/>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206240" y="4507992"/>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370832" y="4453128"/>
            <a:ext cx="2834640" cy="365760"/>
          </a:xfrm>
          <a:prstGeom prst="rect">
            <a:avLst/>
          </a:prstGeom>
          <a:noFill/>
        </p:spPr>
        <p:txBody>
          <a:bodyPr wrap="square" lIns="0" rIns="0" tIns="0" bIns="0" anchor="t">
            <a:spAutoFit/>
          </a:bodyPr>
          <a:lstStyle/>
          <a:p>
            <a:pPr algn="l"/>
            <a:r>
              <a:rPr sz="1400" b="1">
                <a:solidFill>
                  <a:srgbClr val="111827"/>
                </a:solidFill>
                <a:latin typeface="Poppins"/>
              </a:rPr>
              <a:t>Recognition or privacy</a:t>
            </a:r>
          </a:p>
        </p:txBody>
      </p:sp>
      <p:sp>
        <p:nvSpPr>
          <p:cNvPr id="30" name="TextBox 29"/>
          <p:cNvSpPr txBox="1"/>
          <p:nvPr/>
        </p:nvSpPr>
        <p:spPr>
          <a:xfrm>
            <a:off x="4370832" y="4782312"/>
            <a:ext cx="2834640" cy="457200"/>
          </a:xfrm>
          <a:prstGeom prst="rect">
            <a:avLst/>
          </a:prstGeom>
          <a:noFill/>
        </p:spPr>
        <p:txBody>
          <a:bodyPr wrap="square" lIns="0" rIns="0" tIns="0" bIns="0" anchor="t">
            <a:spAutoFit/>
          </a:bodyPr>
          <a:lstStyle/>
          <a:p>
            <a:pPr algn="l"/>
            <a:r>
              <a:rPr sz="1150" b="0">
                <a:solidFill>
                  <a:srgbClr val="5B6478"/>
                </a:solidFill>
                <a:latin typeface="Poppins"/>
              </a:rPr>
              <a:t>Be known for helping, or help in Anonymous mode.</a:t>
            </a:r>
          </a:p>
        </p:txBody>
      </p:sp>
      <p:sp>
        <p:nvSpPr>
          <p:cNvPr id="31" name="Rounded Rectangle 30"/>
          <p:cNvSpPr/>
          <p:nvPr/>
        </p:nvSpPr>
        <p:spPr>
          <a:xfrm>
            <a:off x="548640" y="5294376"/>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731520" y="5495544"/>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96112" y="5440680"/>
            <a:ext cx="2834640" cy="365760"/>
          </a:xfrm>
          <a:prstGeom prst="rect">
            <a:avLst/>
          </a:prstGeom>
          <a:noFill/>
        </p:spPr>
        <p:txBody>
          <a:bodyPr wrap="square" lIns="0" rIns="0" tIns="0" bIns="0" anchor="t">
            <a:spAutoFit/>
          </a:bodyPr>
          <a:lstStyle/>
          <a:p>
            <a:pPr algn="l"/>
            <a:r>
              <a:rPr sz="1400" b="1">
                <a:solidFill>
                  <a:srgbClr val="111827"/>
                </a:solidFill>
                <a:latin typeface="Poppins"/>
              </a:rPr>
              <a:t>Receipts</a:t>
            </a:r>
          </a:p>
        </p:txBody>
      </p:sp>
      <p:sp>
        <p:nvSpPr>
          <p:cNvPr id="34" name="TextBox 33"/>
          <p:cNvSpPr txBox="1"/>
          <p:nvPr/>
        </p:nvSpPr>
        <p:spPr>
          <a:xfrm>
            <a:off x="896112" y="5769864"/>
            <a:ext cx="2834640" cy="457200"/>
          </a:xfrm>
          <a:prstGeom prst="rect">
            <a:avLst/>
          </a:prstGeom>
          <a:noFill/>
        </p:spPr>
        <p:txBody>
          <a:bodyPr wrap="square" lIns="0" rIns="0" tIns="0" bIns="0" anchor="t">
            <a:spAutoFit/>
          </a:bodyPr>
          <a:lstStyle/>
          <a:p>
            <a:pPr algn="l"/>
            <a:r>
              <a:rPr sz="1150" b="0">
                <a:solidFill>
                  <a:srgbClr val="5B6478"/>
                </a:solidFill>
                <a:latin typeface="Poppins"/>
              </a:rPr>
              <a:t>Every payment has a receipt with a reference code.</a:t>
            </a:r>
          </a:p>
        </p:txBody>
      </p:sp>
      <p:sp>
        <p:nvSpPr>
          <p:cNvPr id="35" name="Rounded Rectangle 34"/>
          <p:cNvSpPr/>
          <p:nvPr/>
        </p:nvSpPr>
        <p:spPr>
          <a:xfrm>
            <a:off x="4023360" y="5294376"/>
            <a:ext cx="3291840" cy="896112"/>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4206240" y="5495544"/>
            <a:ext cx="54864" cy="31089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4370832" y="5440680"/>
            <a:ext cx="2834640" cy="365760"/>
          </a:xfrm>
          <a:prstGeom prst="rect">
            <a:avLst/>
          </a:prstGeom>
          <a:noFill/>
        </p:spPr>
        <p:txBody>
          <a:bodyPr wrap="square" lIns="0" rIns="0" tIns="0" bIns="0" anchor="t">
            <a:spAutoFit/>
          </a:bodyPr>
          <a:lstStyle/>
          <a:p>
            <a:pPr algn="l"/>
            <a:r>
              <a:rPr sz="1400" b="1">
                <a:solidFill>
                  <a:srgbClr val="111827"/>
                </a:solidFill>
                <a:latin typeface="Poppins"/>
              </a:rPr>
              <a:t>Family mode</a:t>
            </a:r>
          </a:p>
        </p:txBody>
      </p:sp>
      <p:sp>
        <p:nvSpPr>
          <p:cNvPr id="38" name="TextBox 37"/>
          <p:cNvSpPr txBox="1"/>
          <p:nvPr/>
        </p:nvSpPr>
        <p:spPr>
          <a:xfrm>
            <a:off x="4370832" y="5769864"/>
            <a:ext cx="2834640" cy="457200"/>
          </a:xfrm>
          <a:prstGeom prst="rect">
            <a:avLst/>
          </a:prstGeom>
          <a:noFill/>
        </p:spPr>
        <p:txBody>
          <a:bodyPr wrap="square" lIns="0" rIns="0" tIns="0" bIns="0" anchor="t">
            <a:spAutoFit/>
          </a:bodyPr>
          <a:lstStyle/>
          <a:p>
            <a:pPr algn="l"/>
            <a:r>
              <a:rPr sz="1150" b="0">
                <a:solidFill>
                  <a:srgbClr val="5B6478"/>
                </a:solidFill>
                <a:latin typeface="Poppins"/>
              </a:rPr>
              <a:t>Help as a family circle, with its own profile and board.</a:t>
            </a:r>
          </a:p>
        </p:txBody>
      </p:sp>
      <p:pic>
        <p:nvPicPr>
          <p:cNvPr id="39" name="Picture 38" descr="filter-search.png"/>
          <p:cNvPicPr>
            <a:picLocks noChangeAspect="1"/>
          </p:cNvPicPr>
          <p:nvPr/>
        </p:nvPicPr>
        <p:blipFill>
          <a:blip r:embed="rId3"/>
          <a:stretch>
            <a:fillRect/>
          </a:stretch>
        </p:blipFill>
        <p:spPr>
          <a:xfrm>
            <a:off x="7818120" y="621792"/>
            <a:ext cx="2113702" cy="5623560"/>
          </a:xfrm>
          <a:prstGeom prst="rect">
            <a:avLst/>
          </a:prstGeom>
        </p:spPr>
      </p:pic>
      <p:pic>
        <p:nvPicPr>
          <p:cNvPr id="40" name="Picture 39" descr="cap-heroes.png"/>
          <p:cNvPicPr>
            <a:picLocks noChangeAspect="1"/>
          </p:cNvPicPr>
          <p:nvPr/>
        </p:nvPicPr>
        <p:blipFill>
          <a:blip r:embed="rId4"/>
          <a:stretch>
            <a:fillRect/>
          </a:stretch>
        </p:blipFill>
        <p:spPr>
          <a:xfrm>
            <a:off x="9829800" y="621792"/>
            <a:ext cx="2113702" cy="562356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1530"/>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FFFFFF"/>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5</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TextBox 5"/>
          <p:cNvSpPr txBox="1"/>
          <p:nvPr/>
        </p:nvSpPr>
        <p:spPr>
          <a:xfrm>
            <a:off x="548640" y="868680"/>
            <a:ext cx="10972800" cy="640080"/>
          </a:xfrm>
          <a:prstGeom prst="rect">
            <a:avLst/>
          </a:prstGeom>
          <a:noFill/>
        </p:spPr>
        <p:txBody>
          <a:bodyPr wrap="square" lIns="0" rIns="0" tIns="0" bIns="0" anchor="t">
            <a:spAutoFit/>
          </a:bodyPr>
          <a:lstStyle/>
          <a:p>
            <a:pPr algn="l"/>
            <a:r>
              <a:rPr sz="3600" b="1">
                <a:solidFill>
                  <a:srgbClr val="FFFFFF"/>
                </a:solidFill>
                <a:latin typeface="Poppins"/>
              </a:rPr>
              <a:t>How you earn</a:t>
            </a:r>
          </a:p>
        </p:txBody>
      </p:sp>
      <p:sp>
        <p:nvSpPr>
          <p:cNvPr id="7" name="TextBox 6"/>
          <p:cNvSpPr txBox="1"/>
          <p:nvPr/>
        </p:nvSpPr>
        <p:spPr>
          <a:xfrm>
            <a:off x="548640" y="1508760"/>
            <a:ext cx="10972800" cy="457200"/>
          </a:xfrm>
          <a:prstGeom prst="rect">
            <a:avLst/>
          </a:prstGeom>
          <a:noFill/>
        </p:spPr>
        <p:txBody>
          <a:bodyPr wrap="square" lIns="0" rIns="0" tIns="0" bIns="0" anchor="t">
            <a:spAutoFit/>
          </a:bodyPr>
          <a:lstStyle/>
          <a:p>
            <a:pPr algn="l"/>
            <a:r>
              <a:rPr sz="1700" b="0">
                <a:solidFill>
                  <a:srgbClr val="D5DEF5"/>
                </a:solidFill>
                <a:latin typeface="Poppins"/>
              </a:rPr>
              <a:t>$3 for every verified member, plus 20% of every rent and bill fee they pay through Given. Every month.</a:t>
            </a:r>
          </a:p>
        </p:txBody>
      </p:sp>
      <p:sp>
        <p:nvSpPr>
          <p:cNvPr id="8" name="Rounded Rectangle 7"/>
          <p:cNvSpPr/>
          <p:nvPr/>
        </p:nvSpPr>
        <p:spPr>
          <a:xfrm>
            <a:off x="548640" y="2194560"/>
            <a:ext cx="5440680" cy="3931920"/>
          </a:xfrm>
          <a:prstGeom prst="roundRect">
            <a:avLst>
              <a:gd name="adj" fmla="val 5000"/>
            </a:avLst>
          </a:prstGeom>
          <a:solidFill>
            <a:srgbClr val="17244A"/>
          </a:solidFill>
          <a:ln w="12700">
            <a:solidFill>
              <a:srgbClr val="2E41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68680" y="2468880"/>
            <a:ext cx="512064" cy="512064"/>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468880"/>
            <a:ext cx="512064" cy="512064"/>
          </a:xfrm>
          <a:prstGeom prst="rect">
            <a:avLst/>
          </a:prstGeom>
          <a:noFill/>
        </p:spPr>
        <p:txBody>
          <a:bodyPr wrap="square" lIns="0" rIns="0" tIns="0" bIns="0" anchor="ctr">
            <a:spAutoFit/>
          </a:bodyPr>
          <a:lstStyle/>
          <a:p>
            <a:pPr algn="ctr"/>
            <a:r>
              <a:rPr sz="1800" b="1">
                <a:solidFill>
                  <a:srgbClr val="FFFFFF"/>
                </a:solidFill>
                <a:latin typeface="Poppins"/>
              </a:rPr>
              <a:t>1</a:t>
            </a:r>
          </a:p>
        </p:txBody>
      </p:sp>
      <p:sp>
        <p:nvSpPr>
          <p:cNvPr id="11" name="TextBox 10"/>
          <p:cNvSpPr txBox="1"/>
          <p:nvPr/>
        </p:nvSpPr>
        <p:spPr>
          <a:xfrm>
            <a:off x="1554480" y="2514600"/>
            <a:ext cx="4206240" cy="457200"/>
          </a:xfrm>
          <a:prstGeom prst="rect">
            <a:avLst/>
          </a:prstGeom>
          <a:noFill/>
        </p:spPr>
        <p:txBody>
          <a:bodyPr wrap="square" lIns="0" rIns="0" tIns="0" bIns="0" anchor="t">
            <a:spAutoFit/>
          </a:bodyPr>
          <a:lstStyle/>
          <a:p>
            <a:pPr algn="l"/>
            <a:r>
              <a:rPr sz="2200" b="1">
                <a:solidFill>
                  <a:srgbClr val="FFFFFF"/>
                </a:solidFill>
                <a:latin typeface="Poppins"/>
              </a:rPr>
              <a:t>Every verified member</a:t>
            </a:r>
          </a:p>
        </p:txBody>
      </p:sp>
      <p:sp>
        <p:nvSpPr>
          <p:cNvPr id="12" name="TextBox 11"/>
          <p:cNvSpPr txBox="1"/>
          <p:nvPr/>
        </p:nvSpPr>
        <p:spPr>
          <a:xfrm>
            <a:off x="868680" y="3108960"/>
            <a:ext cx="4846320" cy="914400"/>
          </a:xfrm>
          <a:prstGeom prst="rect">
            <a:avLst/>
          </a:prstGeom>
          <a:noFill/>
        </p:spPr>
        <p:txBody>
          <a:bodyPr wrap="square" lIns="0" rIns="0" tIns="0" bIns="0" anchor="t">
            <a:spAutoFit/>
          </a:bodyPr>
          <a:lstStyle/>
          <a:p>
            <a:pPr algn="l"/>
            <a:r>
              <a:rPr sz="5400" b="1">
                <a:solidFill>
                  <a:srgbClr val="8EB1F7"/>
                </a:solidFill>
                <a:latin typeface="Poppins"/>
              </a:rPr>
              <a:t>$3</a:t>
            </a:r>
          </a:p>
        </p:txBody>
      </p:sp>
      <p:sp>
        <p:nvSpPr>
          <p:cNvPr id="13" name="TextBox 12"/>
          <p:cNvSpPr txBox="1"/>
          <p:nvPr/>
        </p:nvSpPr>
        <p:spPr>
          <a:xfrm>
            <a:off x="868680" y="4069080"/>
            <a:ext cx="4846320" cy="365760"/>
          </a:xfrm>
          <a:prstGeom prst="rect">
            <a:avLst/>
          </a:prstGeom>
          <a:noFill/>
        </p:spPr>
        <p:txBody>
          <a:bodyPr wrap="square" lIns="0" rIns="0" tIns="0" bIns="0" anchor="t">
            <a:spAutoFit/>
          </a:bodyPr>
          <a:lstStyle/>
          <a:p>
            <a:pPr algn="l"/>
            <a:r>
              <a:rPr sz="1600" b="1">
                <a:solidFill>
                  <a:srgbClr val="FFFFFF"/>
                </a:solidFill>
                <a:latin typeface="Poppins"/>
              </a:rPr>
              <a:t>paid once they pass the ID and face check</a:t>
            </a:r>
          </a:p>
        </p:txBody>
      </p:sp>
      <p:sp>
        <p:nvSpPr>
          <p:cNvPr id="14" name="Oval 13"/>
          <p:cNvSpPr/>
          <p:nvPr/>
        </p:nvSpPr>
        <p:spPr>
          <a:xfrm>
            <a:off x="914400" y="4928616"/>
            <a:ext cx="118872" cy="118872"/>
          </a:xfrm>
          <a:prstGeom prst="ellipse">
            <a:avLst/>
          </a:prstGeom>
          <a:solidFill>
            <a:srgbClr val="8EB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88719" y="4800600"/>
            <a:ext cx="4572000" cy="411480"/>
          </a:xfrm>
          <a:prstGeom prst="rect">
            <a:avLst/>
          </a:prstGeom>
          <a:noFill/>
        </p:spPr>
        <p:txBody>
          <a:bodyPr wrap="square" lIns="0" rIns="0" tIns="0" bIns="0" anchor="t">
            <a:spAutoFit/>
          </a:bodyPr>
          <a:lstStyle/>
          <a:p>
            <a:pPr algn="l"/>
            <a:r>
              <a:rPr sz="1500" b="1">
                <a:solidFill>
                  <a:srgbClr val="FFFFFF"/>
                </a:solidFill>
                <a:latin typeface="Poppins"/>
              </a:rPr>
              <a:t>Your link, code or QR does the work</a:t>
            </a:r>
          </a:p>
        </p:txBody>
      </p:sp>
      <p:sp>
        <p:nvSpPr>
          <p:cNvPr id="16" name="Oval 15"/>
          <p:cNvSpPr/>
          <p:nvPr/>
        </p:nvSpPr>
        <p:spPr>
          <a:xfrm>
            <a:off x="914400" y="5431536"/>
            <a:ext cx="118872" cy="118872"/>
          </a:xfrm>
          <a:prstGeom prst="ellipse">
            <a:avLst/>
          </a:prstGeom>
          <a:solidFill>
            <a:srgbClr val="8EB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88719" y="5303520"/>
            <a:ext cx="4572000" cy="411480"/>
          </a:xfrm>
          <a:prstGeom prst="rect">
            <a:avLst/>
          </a:prstGeom>
          <a:noFill/>
        </p:spPr>
        <p:txBody>
          <a:bodyPr wrap="square" lIns="0" rIns="0" tIns="0" bIns="0" anchor="t">
            <a:spAutoFit/>
          </a:bodyPr>
          <a:lstStyle/>
          <a:p>
            <a:pPr algn="l"/>
            <a:r>
              <a:rPr sz="1500" b="1">
                <a:solidFill>
                  <a:srgbClr val="FFFFFF"/>
                </a:solidFill>
                <a:latin typeface="Poppins"/>
              </a:rPr>
              <a:t>Paid monthly, with a statement</a:t>
            </a:r>
          </a:p>
        </p:txBody>
      </p:sp>
      <p:sp>
        <p:nvSpPr>
          <p:cNvPr id="18" name="Rounded Rectangle 17"/>
          <p:cNvSpPr/>
          <p:nvPr/>
        </p:nvSpPr>
        <p:spPr>
          <a:xfrm>
            <a:off x="6172200" y="2194560"/>
            <a:ext cx="5440680" cy="3931920"/>
          </a:xfrm>
          <a:prstGeom prst="roundRect">
            <a:avLst>
              <a:gd name="adj" fmla="val 5000"/>
            </a:avLst>
          </a:prstGeom>
          <a:solidFill>
            <a:srgbClr val="17244A"/>
          </a:solidFill>
          <a:ln w="12700">
            <a:solidFill>
              <a:srgbClr val="2E41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492240" y="2468880"/>
            <a:ext cx="512064" cy="512064"/>
          </a:xfrm>
          <a:prstGeom prst="ellipse">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92240" y="2468880"/>
            <a:ext cx="512064" cy="512064"/>
          </a:xfrm>
          <a:prstGeom prst="rect">
            <a:avLst/>
          </a:prstGeom>
          <a:noFill/>
        </p:spPr>
        <p:txBody>
          <a:bodyPr wrap="square" lIns="0" rIns="0" tIns="0" bIns="0" anchor="ctr">
            <a:spAutoFit/>
          </a:bodyPr>
          <a:lstStyle/>
          <a:p>
            <a:pPr algn="ctr"/>
            <a:r>
              <a:rPr sz="1800" b="1">
                <a:solidFill>
                  <a:srgbClr val="FFFFFF"/>
                </a:solidFill>
                <a:latin typeface="Poppins"/>
              </a:rPr>
              <a:t>2</a:t>
            </a:r>
          </a:p>
        </p:txBody>
      </p:sp>
      <p:sp>
        <p:nvSpPr>
          <p:cNvPr id="21" name="TextBox 20"/>
          <p:cNvSpPr txBox="1"/>
          <p:nvPr/>
        </p:nvSpPr>
        <p:spPr>
          <a:xfrm>
            <a:off x="7178040" y="2514600"/>
            <a:ext cx="4206240" cy="457200"/>
          </a:xfrm>
          <a:prstGeom prst="rect">
            <a:avLst/>
          </a:prstGeom>
          <a:noFill/>
        </p:spPr>
        <p:txBody>
          <a:bodyPr wrap="square" lIns="0" rIns="0" tIns="0" bIns="0" anchor="t">
            <a:spAutoFit/>
          </a:bodyPr>
          <a:lstStyle/>
          <a:p>
            <a:pPr algn="l"/>
            <a:r>
              <a:rPr sz="2200" b="1">
                <a:solidFill>
                  <a:srgbClr val="FFFFFF"/>
                </a:solidFill>
                <a:latin typeface="Poppins"/>
              </a:rPr>
              <a:t>Every payment they make</a:t>
            </a:r>
          </a:p>
        </p:txBody>
      </p:sp>
      <p:sp>
        <p:nvSpPr>
          <p:cNvPr id="22" name="TextBox 21"/>
          <p:cNvSpPr txBox="1"/>
          <p:nvPr/>
        </p:nvSpPr>
        <p:spPr>
          <a:xfrm>
            <a:off x="6492240" y="3108960"/>
            <a:ext cx="4846320" cy="914400"/>
          </a:xfrm>
          <a:prstGeom prst="rect">
            <a:avLst/>
          </a:prstGeom>
          <a:noFill/>
        </p:spPr>
        <p:txBody>
          <a:bodyPr wrap="square" lIns="0" rIns="0" tIns="0" bIns="0" anchor="t">
            <a:spAutoFit/>
          </a:bodyPr>
          <a:lstStyle/>
          <a:p>
            <a:pPr algn="l"/>
            <a:r>
              <a:rPr sz="5400" b="1">
                <a:solidFill>
                  <a:srgbClr val="F5B342"/>
                </a:solidFill>
                <a:latin typeface="Poppins"/>
              </a:rPr>
              <a:t>20%</a:t>
            </a:r>
          </a:p>
        </p:txBody>
      </p:sp>
      <p:sp>
        <p:nvSpPr>
          <p:cNvPr id="23" name="TextBox 22"/>
          <p:cNvSpPr txBox="1"/>
          <p:nvPr/>
        </p:nvSpPr>
        <p:spPr>
          <a:xfrm>
            <a:off x="6492240" y="4069080"/>
            <a:ext cx="4846320" cy="365760"/>
          </a:xfrm>
          <a:prstGeom prst="rect">
            <a:avLst/>
          </a:prstGeom>
          <a:noFill/>
        </p:spPr>
        <p:txBody>
          <a:bodyPr wrap="square" lIns="0" rIns="0" tIns="0" bIns="0" anchor="t">
            <a:spAutoFit/>
          </a:bodyPr>
          <a:lstStyle/>
          <a:p>
            <a:pPr algn="l"/>
            <a:r>
              <a:rPr sz="1600" b="1">
                <a:solidFill>
                  <a:srgbClr val="FFFFFF"/>
                </a:solidFill>
                <a:latin typeface="Poppins"/>
              </a:rPr>
              <a:t>of Given's fee, every month they pay</a:t>
            </a:r>
          </a:p>
        </p:txBody>
      </p:sp>
      <p:sp>
        <p:nvSpPr>
          <p:cNvPr id="24" name="Oval 23"/>
          <p:cNvSpPr/>
          <p:nvPr/>
        </p:nvSpPr>
        <p:spPr>
          <a:xfrm>
            <a:off x="6537960" y="4928616"/>
            <a:ext cx="118872" cy="118872"/>
          </a:xfrm>
          <a:prstGeom prst="ellipse">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12280" y="4800600"/>
            <a:ext cx="4572000" cy="411480"/>
          </a:xfrm>
          <a:prstGeom prst="rect">
            <a:avLst/>
          </a:prstGeom>
          <a:noFill/>
        </p:spPr>
        <p:txBody>
          <a:bodyPr wrap="square" lIns="0" rIns="0" tIns="0" bIns="0" anchor="t">
            <a:spAutoFit/>
          </a:bodyPr>
          <a:lstStyle/>
          <a:p>
            <a:pPr algn="l"/>
            <a:r>
              <a:rPr sz="1500" b="1">
                <a:solidFill>
                  <a:srgbClr val="FFFFFF"/>
                </a:solidFill>
                <a:latin typeface="Poppins"/>
              </a:rPr>
              <a:t>$1,000 rent paid: $10 to you</a:t>
            </a:r>
          </a:p>
        </p:txBody>
      </p:sp>
      <p:sp>
        <p:nvSpPr>
          <p:cNvPr id="26" name="Oval 25"/>
          <p:cNvSpPr/>
          <p:nvPr/>
        </p:nvSpPr>
        <p:spPr>
          <a:xfrm>
            <a:off x="6537960" y="5431536"/>
            <a:ext cx="118872" cy="118872"/>
          </a:xfrm>
          <a:prstGeom prst="ellipse">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812280" y="5303520"/>
            <a:ext cx="4572000" cy="411480"/>
          </a:xfrm>
          <a:prstGeom prst="rect">
            <a:avLst/>
          </a:prstGeom>
          <a:noFill/>
        </p:spPr>
        <p:txBody>
          <a:bodyPr wrap="square" lIns="0" rIns="0" tIns="0" bIns="0" anchor="t">
            <a:spAutoFit/>
          </a:bodyPr>
          <a:lstStyle/>
          <a:p>
            <a:pPr algn="l"/>
            <a:r>
              <a:rPr sz="1500" b="1">
                <a:solidFill>
                  <a:srgbClr val="FFFFFF"/>
                </a:solidFill>
                <a:latin typeface="Poppins"/>
              </a:rPr>
              <a:t>$100 bill paid: $2 to you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6</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Rounded Rectangle 5"/>
          <p:cNvSpPr/>
          <p:nvPr/>
        </p:nvSpPr>
        <p:spPr>
          <a:xfrm>
            <a:off x="6355080" y="329184"/>
            <a:ext cx="5303520" cy="420624"/>
          </a:xfrm>
          <a:prstGeom prst="roundRect">
            <a:avLst>
              <a:gd name="adj" fmla="val 50000"/>
            </a:avLst>
          </a:prstGeom>
          <a:solidFill>
            <a:srgbClr val="DCE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3"/>
          </p:cNvPr>
          <p:cNvSpPr txBox="1"/>
          <p:nvPr/>
        </p:nvSpPr>
        <p:spPr>
          <a:xfrm>
            <a:off x="6355080" y="329184"/>
            <a:ext cx="5303520" cy="420624"/>
          </a:xfrm>
          <a:prstGeom prst="rect">
            <a:avLst/>
          </a:prstGeom>
          <a:noFill/>
        </p:spPr>
        <p:txBody>
          <a:bodyPr wrap="square" lIns="0" rIns="0" tIns="0" bIns="0" anchor="ctr">
            <a:spAutoFit/>
          </a:bodyPr>
          <a:lstStyle/>
          <a:p>
            <a:pPr algn="ctr"/>
            <a:r>
              <a:rPr sz="1150" b="1">
                <a:solidFill>
                  <a:srgbClr val="2563EB"/>
                </a:solidFill>
                <a:latin typeface="Poppins"/>
              </a:rPr>
              <a:t>Try your own numbers: </a:t>
            </a:r>
            <a:r>
              <a:rPr sz="1150" b="0">
                <a:solidFill>
                  <a:srgbClr val="2563EB"/>
                </a:solidFill>
                <a:latin typeface="Poppins"/>
              </a:rPr>
              <a:t>usegiven.com/calculator</a:t>
            </a:r>
          </a:p>
        </p:txBody>
      </p:sp>
      <p:sp>
        <p:nvSpPr>
          <p:cNvPr id="8" name="TextBox 7"/>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Example: a creator with 250,000 followers</a:t>
            </a:r>
          </a:p>
        </p:txBody>
      </p:sp>
      <p:sp>
        <p:nvSpPr>
          <p:cNvPr id="9" name="Rounded Rectangle 8"/>
          <p:cNvSpPr/>
          <p:nvPr/>
        </p:nvSpPr>
        <p:spPr>
          <a:xfrm>
            <a:off x="548640" y="1691640"/>
            <a:ext cx="3749039" cy="987552"/>
          </a:xfrm>
          <a:prstGeom prst="roundRect">
            <a:avLst>
              <a:gd name="adj" fmla="val 10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 y="1783080"/>
            <a:ext cx="3383280" cy="502920"/>
          </a:xfrm>
          <a:prstGeom prst="rect">
            <a:avLst/>
          </a:prstGeom>
          <a:noFill/>
        </p:spPr>
        <p:txBody>
          <a:bodyPr wrap="square" lIns="0" rIns="0" tIns="0" bIns="0" anchor="t">
            <a:spAutoFit/>
          </a:bodyPr>
          <a:lstStyle/>
          <a:p>
            <a:pPr algn="l"/>
            <a:r>
              <a:rPr sz="2600" b="1">
                <a:solidFill>
                  <a:srgbClr val="2563EB"/>
                </a:solidFill>
                <a:latin typeface="Poppins"/>
              </a:rPr>
              <a:t>250,000</a:t>
            </a:r>
          </a:p>
        </p:txBody>
      </p:sp>
      <p:sp>
        <p:nvSpPr>
          <p:cNvPr id="11" name="TextBox 10"/>
          <p:cNvSpPr txBox="1"/>
          <p:nvPr/>
        </p:nvSpPr>
        <p:spPr>
          <a:xfrm>
            <a:off x="777240" y="2295144"/>
            <a:ext cx="3383280" cy="365760"/>
          </a:xfrm>
          <a:prstGeom prst="rect">
            <a:avLst/>
          </a:prstGeom>
          <a:noFill/>
        </p:spPr>
        <p:txBody>
          <a:bodyPr wrap="square" lIns="0" rIns="0" tIns="0" bIns="0" anchor="t">
            <a:spAutoFit/>
          </a:bodyPr>
          <a:lstStyle/>
          <a:p>
            <a:pPr algn="l"/>
            <a:r>
              <a:rPr sz="1300" b="0">
                <a:solidFill>
                  <a:srgbClr val="5B6478"/>
                </a:solidFill>
                <a:latin typeface="Poppins"/>
              </a:rPr>
              <a:t>followers</a:t>
            </a:r>
          </a:p>
        </p:txBody>
      </p:sp>
      <p:sp>
        <p:nvSpPr>
          <p:cNvPr id="12" name="Rounded Rectangle 11"/>
          <p:cNvSpPr/>
          <p:nvPr/>
        </p:nvSpPr>
        <p:spPr>
          <a:xfrm>
            <a:off x="548640" y="2807208"/>
            <a:ext cx="3749039" cy="987552"/>
          </a:xfrm>
          <a:prstGeom prst="roundRect">
            <a:avLst>
              <a:gd name="adj" fmla="val 10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2898648"/>
            <a:ext cx="3383280" cy="502920"/>
          </a:xfrm>
          <a:prstGeom prst="rect">
            <a:avLst/>
          </a:prstGeom>
          <a:noFill/>
        </p:spPr>
        <p:txBody>
          <a:bodyPr wrap="square" lIns="0" rIns="0" tIns="0" bIns="0" anchor="t">
            <a:spAutoFit/>
          </a:bodyPr>
          <a:lstStyle/>
          <a:p>
            <a:pPr algn="l"/>
            <a:r>
              <a:rPr sz="2600" b="1">
                <a:solidFill>
                  <a:srgbClr val="2563EB"/>
                </a:solidFill>
                <a:latin typeface="Poppins"/>
              </a:rPr>
              <a:t>5,000</a:t>
            </a:r>
          </a:p>
        </p:txBody>
      </p:sp>
      <p:sp>
        <p:nvSpPr>
          <p:cNvPr id="14" name="TextBox 13"/>
          <p:cNvSpPr txBox="1"/>
          <p:nvPr/>
        </p:nvSpPr>
        <p:spPr>
          <a:xfrm>
            <a:off x="777240" y="3410712"/>
            <a:ext cx="3383280" cy="365760"/>
          </a:xfrm>
          <a:prstGeom prst="rect">
            <a:avLst/>
          </a:prstGeom>
          <a:noFill/>
        </p:spPr>
        <p:txBody>
          <a:bodyPr wrap="square" lIns="0" rIns="0" tIns="0" bIns="0" anchor="t">
            <a:spAutoFit/>
          </a:bodyPr>
          <a:lstStyle/>
          <a:p>
            <a:pPr algn="l"/>
            <a:r>
              <a:rPr sz="1300" b="0">
                <a:solidFill>
                  <a:srgbClr val="5B6478"/>
                </a:solidFill>
                <a:latin typeface="Poppins"/>
              </a:rPr>
              <a:t>join (2%)</a:t>
            </a:r>
          </a:p>
        </p:txBody>
      </p:sp>
      <p:sp>
        <p:nvSpPr>
          <p:cNvPr id="15" name="Rounded Rectangle 14"/>
          <p:cNvSpPr/>
          <p:nvPr/>
        </p:nvSpPr>
        <p:spPr>
          <a:xfrm>
            <a:off x="548640" y="3922776"/>
            <a:ext cx="3749039" cy="987552"/>
          </a:xfrm>
          <a:prstGeom prst="roundRect">
            <a:avLst>
              <a:gd name="adj" fmla="val 10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7240" y="4014215"/>
            <a:ext cx="3383280" cy="502920"/>
          </a:xfrm>
          <a:prstGeom prst="rect">
            <a:avLst/>
          </a:prstGeom>
          <a:noFill/>
        </p:spPr>
        <p:txBody>
          <a:bodyPr wrap="square" lIns="0" rIns="0" tIns="0" bIns="0" anchor="t">
            <a:spAutoFit/>
          </a:bodyPr>
          <a:lstStyle/>
          <a:p>
            <a:pPr algn="l"/>
            <a:r>
              <a:rPr sz="2600" b="1">
                <a:solidFill>
                  <a:srgbClr val="2563EB"/>
                </a:solidFill>
                <a:latin typeface="Poppins"/>
              </a:rPr>
              <a:t>2,500</a:t>
            </a:r>
          </a:p>
        </p:txBody>
      </p:sp>
      <p:sp>
        <p:nvSpPr>
          <p:cNvPr id="17" name="TextBox 16"/>
          <p:cNvSpPr txBox="1"/>
          <p:nvPr/>
        </p:nvSpPr>
        <p:spPr>
          <a:xfrm>
            <a:off x="777240" y="4526280"/>
            <a:ext cx="3383280" cy="365760"/>
          </a:xfrm>
          <a:prstGeom prst="rect">
            <a:avLst/>
          </a:prstGeom>
          <a:noFill/>
        </p:spPr>
        <p:txBody>
          <a:bodyPr wrap="square" lIns="0" rIns="0" tIns="0" bIns="0" anchor="t">
            <a:spAutoFit/>
          </a:bodyPr>
          <a:lstStyle/>
          <a:p>
            <a:pPr algn="l"/>
            <a:r>
              <a:rPr sz="1300" b="0">
                <a:solidFill>
                  <a:srgbClr val="5B6478"/>
                </a:solidFill>
                <a:latin typeface="Poppins"/>
              </a:rPr>
              <a:t>verify (half of them)</a:t>
            </a:r>
          </a:p>
        </p:txBody>
      </p:sp>
      <p:sp>
        <p:nvSpPr>
          <p:cNvPr id="18" name="Rounded Rectangle 17"/>
          <p:cNvSpPr/>
          <p:nvPr/>
        </p:nvSpPr>
        <p:spPr>
          <a:xfrm>
            <a:off x="548640" y="5038344"/>
            <a:ext cx="3749039" cy="987552"/>
          </a:xfrm>
          <a:prstGeom prst="roundRect">
            <a:avLst>
              <a:gd name="adj" fmla="val 10000"/>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29783"/>
            <a:ext cx="3383280" cy="502920"/>
          </a:xfrm>
          <a:prstGeom prst="rect">
            <a:avLst/>
          </a:prstGeom>
          <a:noFill/>
        </p:spPr>
        <p:txBody>
          <a:bodyPr wrap="square" lIns="0" rIns="0" tIns="0" bIns="0" anchor="t">
            <a:spAutoFit/>
          </a:bodyPr>
          <a:lstStyle/>
          <a:p>
            <a:pPr algn="l"/>
            <a:r>
              <a:rPr sz="2600" b="1">
                <a:solidFill>
                  <a:srgbClr val="D98A00"/>
                </a:solidFill>
                <a:latin typeface="Poppins"/>
              </a:rPr>
              <a:t>$7,500</a:t>
            </a:r>
          </a:p>
        </p:txBody>
      </p:sp>
      <p:sp>
        <p:nvSpPr>
          <p:cNvPr id="20" name="TextBox 19"/>
          <p:cNvSpPr txBox="1"/>
          <p:nvPr/>
        </p:nvSpPr>
        <p:spPr>
          <a:xfrm>
            <a:off x="777240" y="5641848"/>
            <a:ext cx="3383280" cy="365760"/>
          </a:xfrm>
          <a:prstGeom prst="rect">
            <a:avLst/>
          </a:prstGeom>
          <a:noFill/>
        </p:spPr>
        <p:txBody>
          <a:bodyPr wrap="square" lIns="0" rIns="0" tIns="0" bIns="0" anchor="t">
            <a:spAutoFit/>
          </a:bodyPr>
          <a:lstStyle/>
          <a:p>
            <a:pPr algn="l"/>
            <a:r>
              <a:rPr sz="1300" b="0">
                <a:solidFill>
                  <a:srgbClr val="5B6478"/>
                </a:solidFill>
                <a:latin typeface="Poppins"/>
              </a:rPr>
              <a:t>one-time sign-up payments, 2,500 × $3</a:t>
            </a:r>
          </a:p>
        </p:txBody>
      </p:sp>
      <p:graphicFrame>
        <p:nvGraphicFramePr>
          <p:cNvPr id="21" name="Chart 20"/>
          <p:cNvGraphicFramePr>
            <a:graphicFrameLocks noGrp="1"/>
          </p:cNvGraphicFramePr>
          <p:nvPr/>
        </p:nvGraphicFramePr>
        <p:xfrm>
          <a:off x="4572000" y="1600200"/>
          <a:ext cx="7132320" cy="4617720"/>
        </p:xfrm>
        <a:graphic>
          <a:graphicData uri="http://schemas.openxmlformats.org/drawingml/2006/chart">
            <c:chart xmlns:c="http://schemas.openxmlformats.org/drawingml/2006/chart" r:id="rId4"/>
          </a:graphicData>
        </a:graphic>
      </p:graphicFrame>
      <p:sp>
        <p:nvSpPr>
          <p:cNvPr id="22" name="TextBox 21"/>
          <p:cNvSpPr txBox="1"/>
          <p:nvPr/>
        </p:nvSpPr>
        <p:spPr>
          <a:xfrm>
            <a:off x="5852160" y="4526280"/>
            <a:ext cx="1828800" cy="457200"/>
          </a:xfrm>
          <a:prstGeom prst="rect">
            <a:avLst/>
          </a:prstGeom>
          <a:noFill/>
        </p:spPr>
        <p:txBody>
          <a:bodyPr wrap="square" lIns="0" rIns="0" tIns="0" bIns="0" anchor="t">
            <a:spAutoFit/>
          </a:bodyPr>
          <a:lstStyle/>
          <a:p>
            <a:pPr algn="ctr"/>
            <a:r>
              <a:rPr sz="1100" b="1">
                <a:solidFill>
                  <a:srgbClr val="111827"/>
                </a:solidFill>
                <a:latin typeface="Poppins"/>
              </a:rPr>
              <a:t>$1,750 a month
(rent $1,250)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D"/>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7</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Rounded Rectangle 5"/>
          <p:cNvSpPr/>
          <p:nvPr/>
        </p:nvSpPr>
        <p:spPr>
          <a:xfrm>
            <a:off x="6355080" y="329184"/>
            <a:ext cx="5303520" cy="420624"/>
          </a:xfrm>
          <a:prstGeom prst="roundRect">
            <a:avLst>
              <a:gd name="adj" fmla="val 50000"/>
            </a:avLst>
          </a:prstGeom>
          <a:solidFill>
            <a:srgbClr val="DCE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3"/>
          </p:cNvPr>
          <p:cNvSpPr txBox="1"/>
          <p:nvPr/>
        </p:nvSpPr>
        <p:spPr>
          <a:xfrm>
            <a:off x="6355080" y="329184"/>
            <a:ext cx="5303520" cy="420624"/>
          </a:xfrm>
          <a:prstGeom prst="rect">
            <a:avLst/>
          </a:prstGeom>
          <a:noFill/>
        </p:spPr>
        <p:txBody>
          <a:bodyPr wrap="square" lIns="0" rIns="0" tIns="0" bIns="0" anchor="ctr">
            <a:spAutoFit/>
          </a:bodyPr>
          <a:lstStyle/>
          <a:p>
            <a:pPr algn="ctr"/>
            <a:r>
              <a:rPr sz="1150" b="1">
                <a:solidFill>
                  <a:srgbClr val="2563EB"/>
                </a:solidFill>
                <a:latin typeface="Poppins"/>
              </a:rPr>
              <a:t>Try your own numbers: </a:t>
            </a:r>
            <a:r>
              <a:rPr sz="1150" b="0">
                <a:solidFill>
                  <a:srgbClr val="2563EB"/>
                </a:solidFill>
                <a:latin typeface="Poppins"/>
              </a:rPr>
              <a:t>usegiven.com/calculator</a:t>
            </a:r>
          </a:p>
        </p:txBody>
      </p:sp>
      <p:sp>
        <p:nvSpPr>
          <p:cNvPr id="8" name="TextBox 7"/>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Your first 12 months</a:t>
            </a:r>
          </a:p>
        </p:txBody>
      </p:sp>
      <p:sp>
        <p:nvSpPr>
          <p:cNvPr id="9" name="Rounded Rectangle 8"/>
          <p:cNvSpPr/>
          <p:nvPr/>
        </p:nvSpPr>
        <p:spPr>
          <a:xfrm>
            <a:off x="548640" y="1600200"/>
            <a:ext cx="11091672" cy="1143000"/>
          </a:xfrm>
          <a:prstGeom prst="roundRect">
            <a:avLst>
              <a:gd name="adj" fmla="val 12000"/>
            </a:avLst>
          </a:prstGeom>
          <a:gradFill rotWithShape="1">
            <a:gsLst>
              <a:gs pos="0">
                <a:srgbClr val="F5B342"/>
              </a:gs>
              <a:gs pos="100000">
                <a:srgbClr val="C77700"/>
              </a:gs>
            </a:gsLst>
            <a:lin scaled="0" ang="0"/>
          </a:gradFill>
          <a:ln>
            <a:noFill/>
          </a:ln>
          <a:effectLst>
            <a:outerShdw blurRad="76200" dist="38100" dir="5400000" algn="t" rotWithShape="0">
              <a:srgbClr val="0B1530">
                <a:alpha val="2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19072"/>
            <a:ext cx="3840480" cy="320040"/>
          </a:xfrm>
          <a:prstGeom prst="rect">
            <a:avLst/>
          </a:prstGeom>
          <a:noFill/>
        </p:spPr>
        <p:txBody>
          <a:bodyPr wrap="square" lIns="0" rIns="0" tIns="0" bIns="0" anchor="t">
            <a:spAutoFit/>
          </a:bodyPr>
          <a:lstStyle/>
          <a:p>
            <a:pPr algn="l"/>
            <a:r>
              <a:rPr sz="1400" b="1">
                <a:solidFill>
                  <a:srgbClr val="FFFFFF"/>
                </a:solidFill>
                <a:latin typeface="Poppins"/>
              </a:rPr>
              <a:t>Growing preset: total earned in year 1</a:t>
            </a:r>
          </a:p>
        </p:txBody>
      </p:sp>
      <p:sp>
        <p:nvSpPr>
          <p:cNvPr id="11" name="TextBox 10"/>
          <p:cNvSpPr txBox="1"/>
          <p:nvPr/>
        </p:nvSpPr>
        <p:spPr>
          <a:xfrm>
            <a:off x="868680" y="2011680"/>
            <a:ext cx="3840480" cy="640080"/>
          </a:xfrm>
          <a:prstGeom prst="rect">
            <a:avLst/>
          </a:prstGeom>
          <a:noFill/>
        </p:spPr>
        <p:txBody>
          <a:bodyPr wrap="square" lIns="0" rIns="0" tIns="0" bIns="0" anchor="t">
            <a:spAutoFit/>
          </a:bodyPr>
          <a:lstStyle/>
          <a:p>
            <a:pPr algn="l"/>
            <a:r>
              <a:rPr sz="3400" b="1">
                <a:solidFill>
                  <a:srgbClr val="FFFFFF"/>
                </a:solidFill>
                <a:latin typeface="Poppins"/>
              </a:rPr>
              <a:t>$99,375</a:t>
            </a:r>
          </a:p>
        </p:txBody>
      </p:sp>
      <p:sp>
        <p:nvSpPr>
          <p:cNvPr id="12" name="Rounded Rectangle 11"/>
          <p:cNvSpPr/>
          <p:nvPr/>
        </p:nvSpPr>
        <p:spPr>
          <a:xfrm>
            <a:off x="4892040" y="1801368"/>
            <a:ext cx="2057400" cy="749808"/>
          </a:xfrm>
          <a:prstGeom prst="roundRect">
            <a:avLst>
              <a:gd name="adj" fmla="val 18000"/>
            </a:avLst>
          </a:prstGeom>
          <a:solidFill>
            <a:srgbClr val="FFFFFF">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56631" y="1847088"/>
            <a:ext cx="1783080" cy="365760"/>
          </a:xfrm>
          <a:prstGeom prst="rect">
            <a:avLst/>
          </a:prstGeom>
          <a:noFill/>
        </p:spPr>
        <p:txBody>
          <a:bodyPr wrap="square" lIns="0" rIns="0" tIns="0" bIns="0" anchor="t">
            <a:spAutoFit/>
          </a:bodyPr>
          <a:lstStyle/>
          <a:p>
            <a:pPr algn="l"/>
            <a:r>
              <a:rPr sz="1700" b="1">
                <a:solidFill>
                  <a:srgbClr val="FFFFFF"/>
                </a:solidFill>
                <a:latin typeface="Poppins"/>
              </a:rPr>
              <a:t>$7,500</a:t>
            </a:r>
          </a:p>
        </p:txBody>
      </p:sp>
      <p:sp>
        <p:nvSpPr>
          <p:cNvPr id="14" name="TextBox 13"/>
          <p:cNvSpPr txBox="1"/>
          <p:nvPr/>
        </p:nvSpPr>
        <p:spPr>
          <a:xfrm>
            <a:off x="5056631" y="2194560"/>
            <a:ext cx="1783080" cy="292608"/>
          </a:xfrm>
          <a:prstGeom prst="rect">
            <a:avLst/>
          </a:prstGeom>
          <a:noFill/>
        </p:spPr>
        <p:txBody>
          <a:bodyPr wrap="square" lIns="0" rIns="0" tIns="0" bIns="0" anchor="t">
            <a:spAutoFit/>
          </a:bodyPr>
          <a:lstStyle/>
          <a:p>
            <a:pPr algn="l"/>
            <a:r>
              <a:rPr sz="1100" b="0">
                <a:solidFill>
                  <a:srgbClr val="FFF4DE"/>
                </a:solidFill>
                <a:latin typeface="Poppins"/>
              </a:rPr>
              <a:t>one-time sign-ups</a:t>
            </a:r>
          </a:p>
        </p:txBody>
      </p:sp>
      <p:sp>
        <p:nvSpPr>
          <p:cNvPr id="15" name="Rounded Rectangle 14"/>
          <p:cNvSpPr/>
          <p:nvPr/>
        </p:nvSpPr>
        <p:spPr>
          <a:xfrm>
            <a:off x="7104888" y="1801368"/>
            <a:ext cx="2057400" cy="749808"/>
          </a:xfrm>
          <a:prstGeom prst="roundRect">
            <a:avLst>
              <a:gd name="adj" fmla="val 18000"/>
            </a:avLst>
          </a:prstGeom>
          <a:solidFill>
            <a:srgbClr val="FFFFFF">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269479" y="1847088"/>
            <a:ext cx="1783080" cy="365760"/>
          </a:xfrm>
          <a:prstGeom prst="rect">
            <a:avLst/>
          </a:prstGeom>
          <a:noFill/>
        </p:spPr>
        <p:txBody>
          <a:bodyPr wrap="square" lIns="0" rIns="0" tIns="0" bIns="0" anchor="t">
            <a:spAutoFit/>
          </a:bodyPr>
          <a:lstStyle/>
          <a:p>
            <a:pPr algn="l"/>
            <a:r>
              <a:rPr sz="1700" b="1">
                <a:solidFill>
                  <a:srgbClr val="FFFFFF"/>
                </a:solidFill>
                <a:latin typeface="Poppins"/>
              </a:rPr>
              <a:t>$65,625</a:t>
            </a:r>
          </a:p>
        </p:txBody>
      </p:sp>
      <p:sp>
        <p:nvSpPr>
          <p:cNvPr id="17" name="TextBox 16"/>
          <p:cNvSpPr txBox="1"/>
          <p:nvPr/>
        </p:nvSpPr>
        <p:spPr>
          <a:xfrm>
            <a:off x="7269479" y="2194560"/>
            <a:ext cx="1783080" cy="292608"/>
          </a:xfrm>
          <a:prstGeom prst="rect">
            <a:avLst/>
          </a:prstGeom>
          <a:noFill/>
        </p:spPr>
        <p:txBody>
          <a:bodyPr wrap="square" lIns="0" rIns="0" tIns="0" bIns="0" anchor="t">
            <a:spAutoFit/>
          </a:bodyPr>
          <a:lstStyle/>
          <a:p>
            <a:pPr algn="l"/>
            <a:r>
              <a:rPr sz="1100" b="0">
                <a:solidFill>
                  <a:srgbClr val="FFF4DE"/>
                </a:solidFill>
                <a:latin typeface="Poppins"/>
              </a:rPr>
              <a:t>rent share (monthly)</a:t>
            </a:r>
          </a:p>
        </p:txBody>
      </p:sp>
      <p:sp>
        <p:nvSpPr>
          <p:cNvPr id="18" name="Rounded Rectangle 17"/>
          <p:cNvSpPr/>
          <p:nvPr/>
        </p:nvSpPr>
        <p:spPr>
          <a:xfrm>
            <a:off x="9317736" y="1801368"/>
            <a:ext cx="2057400" cy="749808"/>
          </a:xfrm>
          <a:prstGeom prst="roundRect">
            <a:avLst>
              <a:gd name="adj" fmla="val 18000"/>
            </a:avLst>
          </a:prstGeom>
          <a:solidFill>
            <a:srgbClr val="FFFFFF">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482328" y="1847088"/>
            <a:ext cx="1783080" cy="365760"/>
          </a:xfrm>
          <a:prstGeom prst="rect">
            <a:avLst/>
          </a:prstGeom>
          <a:noFill/>
        </p:spPr>
        <p:txBody>
          <a:bodyPr wrap="square" lIns="0" rIns="0" tIns="0" bIns="0" anchor="t">
            <a:spAutoFit/>
          </a:bodyPr>
          <a:lstStyle/>
          <a:p>
            <a:pPr algn="l"/>
            <a:r>
              <a:rPr sz="1700" b="1">
                <a:solidFill>
                  <a:srgbClr val="FFFFFF"/>
                </a:solidFill>
                <a:latin typeface="Poppins"/>
              </a:rPr>
              <a:t>$26,250</a:t>
            </a:r>
          </a:p>
        </p:txBody>
      </p:sp>
      <p:sp>
        <p:nvSpPr>
          <p:cNvPr id="20" name="TextBox 19"/>
          <p:cNvSpPr txBox="1"/>
          <p:nvPr/>
        </p:nvSpPr>
        <p:spPr>
          <a:xfrm>
            <a:off x="9482328" y="2194560"/>
            <a:ext cx="1783080" cy="292608"/>
          </a:xfrm>
          <a:prstGeom prst="rect">
            <a:avLst/>
          </a:prstGeom>
          <a:noFill/>
        </p:spPr>
        <p:txBody>
          <a:bodyPr wrap="square" lIns="0" rIns="0" tIns="0" bIns="0" anchor="t">
            <a:spAutoFit/>
          </a:bodyPr>
          <a:lstStyle/>
          <a:p>
            <a:pPr algn="l"/>
            <a:r>
              <a:rPr sz="1100" b="0">
                <a:solidFill>
                  <a:srgbClr val="FFF4DE"/>
                </a:solidFill>
                <a:latin typeface="Poppins"/>
              </a:rPr>
              <a:t>bills share (monthly)</a:t>
            </a:r>
          </a:p>
        </p:txBody>
      </p:sp>
      <p:graphicFrame>
        <p:nvGraphicFramePr>
          <p:cNvPr id="21" name="Chart 20"/>
          <p:cNvGraphicFramePr>
            <a:graphicFrameLocks noGrp="1"/>
          </p:cNvGraphicFramePr>
          <p:nvPr/>
        </p:nvGraphicFramePr>
        <p:xfrm>
          <a:off x="457200" y="2788920"/>
          <a:ext cx="7863840" cy="3017520"/>
        </p:xfrm>
        <a:graphic>
          <a:graphicData uri="http://schemas.openxmlformats.org/drawingml/2006/chart">
            <c:chart xmlns:c="http://schemas.openxmlformats.org/drawingml/2006/chart" r:id="rId4"/>
          </a:graphicData>
        </a:graphic>
      </p:graphicFrame>
      <p:sp>
        <p:nvSpPr>
          <p:cNvPr id="22" name="Rectangle 21"/>
          <p:cNvSpPr/>
          <p:nvPr/>
        </p:nvSpPr>
        <p:spPr>
          <a:xfrm>
            <a:off x="3236976" y="3401568"/>
            <a:ext cx="18288" cy="1645920"/>
          </a:xfrm>
          <a:prstGeom prst="rect">
            <a:avLst/>
          </a:prstGeom>
          <a:solidFill>
            <a:srgbClr val="94A0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291840" y="3310128"/>
            <a:ext cx="2377440" cy="274320"/>
          </a:xfrm>
          <a:prstGeom prst="rect">
            <a:avLst/>
          </a:prstGeom>
          <a:noFill/>
        </p:spPr>
        <p:txBody>
          <a:bodyPr wrap="square" lIns="0" rIns="0" tIns="0" bIns="0" anchor="t">
            <a:spAutoFit/>
          </a:bodyPr>
          <a:lstStyle/>
          <a:p>
            <a:pPr algn="l"/>
            <a:r>
              <a:rPr sz="1000" b="1">
                <a:solidFill>
                  <a:srgbClr val="0B1530"/>
                </a:solidFill>
                <a:latin typeface="Poppins"/>
              </a:rPr>
              <a:t>one-time sign-ups end here</a:t>
            </a:r>
          </a:p>
        </p:txBody>
      </p:sp>
      <p:sp>
        <p:nvSpPr>
          <p:cNvPr id="24" name="TextBox 23"/>
          <p:cNvSpPr txBox="1"/>
          <p:nvPr/>
        </p:nvSpPr>
        <p:spPr>
          <a:xfrm>
            <a:off x="548640" y="5833872"/>
            <a:ext cx="7772400" cy="457200"/>
          </a:xfrm>
          <a:prstGeom prst="rect">
            <a:avLst/>
          </a:prstGeom>
          <a:noFill/>
        </p:spPr>
        <p:txBody>
          <a:bodyPr wrap="square" lIns="0" rIns="0" tIns="0" bIns="0" anchor="t">
            <a:spAutoFit/>
          </a:bodyPr>
          <a:lstStyle/>
          <a:p>
            <a:pPr algn="l"/>
            <a:r>
              <a:rPr sz="1100" b="0">
                <a:solidFill>
                  <a:srgbClr val="5B6478"/>
                </a:solidFill>
                <a:latin typeface="Poppins"/>
              </a:rPr>
              <a:t>Months 1-3: members join and verify, so one-time $3 sign-up payments (dark) arrive while your monthly share builds up. From month 4 the monthly share holds steady.</a:t>
            </a:r>
          </a:p>
        </p:txBody>
      </p:sp>
      <p:sp>
        <p:nvSpPr>
          <p:cNvPr id="25" name="Rounded Rectangle 24"/>
          <p:cNvSpPr/>
          <p:nvPr/>
        </p:nvSpPr>
        <p:spPr>
          <a:xfrm>
            <a:off x="8641080" y="3017520"/>
            <a:ext cx="3017520" cy="950976"/>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641080" y="3200400"/>
            <a:ext cx="64008" cy="585216"/>
          </a:xfrm>
          <a:prstGeom prst="rect">
            <a:avLst/>
          </a:prstGeom>
          <a:solidFill>
            <a:srgbClr val="8EB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869680" y="3108960"/>
            <a:ext cx="2697480" cy="320040"/>
          </a:xfrm>
          <a:prstGeom prst="rect">
            <a:avLst/>
          </a:prstGeom>
          <a:noFill/>
        </p:spPr>
        <p:txBody>
          <a:bodyPr wrap="square" lIns="0" rIns="0" tIns="0" bIns="0" anchor="t">
            <a:spAutoFit/>
          </a:bodyPr>
          <a:lstStyle/>
          <a:p>
            <a:pPr algn="l"/>
            <a:r>
              <a:rPr sz="1200" b="1">
                <a:solidFill>
                  <a:srgbClr val="5B6478"/>
                </a:solidFill>
                <a:latin typeface="Poppins"/>
              </a:rPr>
              <a:t>Starter: year 1</a:t>
            </a:r>
          </a:p>
        </p:txBody>
      </p:sp>
      <p:sp>
        <p:nvSpPr>
          <p:cNvPr id="28" name="TextBox 27"/>
          <p:cNvSpPr txBox="1"/>
          <p:nvPr/>
        </p:nvSpPr>
        <p:spPr>
          <a:xfrm>
            <a:off x="8869680" y="3401568"/>
            <a:ext cx="2697480" cy="457200"/>
          </a:xfrm>
          <a:prstGeom prst="rect">
            <a:avLst/>
          </a:prstGeom>
          <a:noFill/>
        </p:spPr>
        <p:txBody>
          <a:bodyPr wrap="square" lIns="0" rIns="0" tIns="0" bIns="0" anchor="t">
            <a:spAutoFit/>
          </a:bodyPr>
          <a:lstStyle/>
          <a:p>
            <a:pPr algn="l"/>
            <a:r>
              <a:rPr sz="2000" b="1">
                <a:solidFill>
                  <a:srgbClr val="111827"/>
                </a:solidFill>
                <a:latin typeface="Poppins"/>
              </a:rPr>
              <a:t>$22,125</a:t>
            </a:r>
          </a:p>
        </p:txBody>
      </p:sp>
      <p:sp>
        <p:nvSpPr>
          <p:cNvPr id="29" name="Rounded Rectangle 28"/>
          <p:cNvSpPr/>
          <p:nvPr/>
        </p:nvSpPr>
        <p:spPr>
          <a:xfrm>
            <a:off x="8641080" y="4096511"/>
            <a:ext cx="3017520" cy="950976"/>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641080" y="4279392"/>
            <a:ext cx="64008" cy="585216"/>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869680" y="4187951"/>
            <a:ext cx="2697480" cy="320040"/>
          </a:xfrm>
          <a:prstGeom prst="rect">
            <a:avLst/>
          </a:prstGeom>
          <a:noFill/>
        </p:spPr>
        <p:txBody>
          <a:bodyPr wrap="square" lIns="0" rIns="0" tIns="0" bIns="0" anchor="t">
            <a:spAutoFit/>
          </a:bodyPr>
          <a:lstStyle/>
          <a:p>
            <a:pPr algn="l"/>
            <a:r>
              <a:rPr sz="1200" b="1">
                <a:solidFill>
                  <a:srgbClr val="5B6478"/>
                </a:solidFill>
                <a:latin typeface="Poppins"/>
              </a:rPr>
              <a:t>Growing: year 1</a:t>
            </a:r>
          </a:p>
        </p:txBody>
      </p:sp>
      <p:sp>
        <p:nvSpPr>
          <p:cNvPr id="32" name="TextBox 31"/>
          <p:cNvSpPr txBox="1"/>
          <p:nvPr/>
        </p:nvSpPr>
        <p:spPr>
          <a:xfrm>
            <a:off x="8869680" y="4480559"/>
            <a:ext cx="2697480" cy="457200"/>
          </a:xfrm>
          <a:prstGeom prst="rect">
            <a:avLst/>
          </a:prstGeom>
          <a:noFill/>
        </p:spPr>
        <p:txBody>
          <a:bodyPr wrap="square" lIns="0" rIns="0" tIns="0" bIns="0" anchor="t">
            <a:spAutoFit/>
          </a:bodyPr>
          <a:lstStyle/>
          <a:p>
            <a:pPr algn="l"/>
            <a:r>
              <a:rPr sz="2000" b="1">
                <a:solidFill>
                  <a:srgbClr val="D98A00"/>
                </a:solidFill>
                <a:latin typeface="Poppins"/>
              </a:rPr>
              <a:t>$99,375</a:t>
            </a:r>
          </a:p>
        </p:txBody>
      </p:sp>
      <p:sp>
        <p:nvSpPr>
          <p:cNvPr id="33" name="Rounded Rectangle 32"/>
          <p:cNvSpPr/>
          <p:nvPr/>
        </p:nvSpPr>
        <p:spPr>
          <a:xfrm>
            <a:off x="8641080" y="5175504"/>
            <a:ext cx="3017520" cy="950976"/>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641080" y="5358384"/>
            <a:ext cx="64008" cy="585216"/>
          </a:xfrm>
          <a:prstGeom prst="rect">
            <a:avLst/>
          </a:prstGeom>
          <a:solidFill>
            <a:srgbClr val="0B15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869680" y="5266944"/>
            <a:ext cx="2697480" cy="320040"/>
          </a:xfrm>
          <a:prstGeom prst="rect">
            <a:avLst/>
          </a:prstGeom>
          <a:noFill/>
        </p:spPr>
        <p:txBody>
          <a:bodyPr wrap="square" lIns="0" rIns="0" tIns="0" bIns="0" anchor="t">
            <a:spAutoFit/>
          </a:bodyPr>
          <a:lstStyle/>
          <a:p>
            <a:pPr algn="l"/>
            <a:r>
              <a:rPr sz="1200" b="1">
                <a:solidFill>
                  <a:srgbClr val="5B6478"/>
                </a:solidFill>
                <a:latin typeface="Poppins"/>
              </a:rPr>
              <a:t>Big: year 1</a:t>
            </a:r>
          </a:p>
        </p:txBody>
      </p:sp>
      <p:sp>
        <p:nvSpPr>
          <p:cNvPr id="36" name="TextBox 35"/>
          <p:cNvSpPr txBox="1"/>
          <p:nvPr/>
        </p:nvSpPr>
        <p:spPr>
          <a:xfrm>
            <a:off x="8869680" y="5559552"/>
            <a:ext cx="2697480" cy="457200"/>
          </a:xfrm>
          <a:prstGeom prst="rect">
            <a:avLst/>
          </a:prstGeom>
          <a:noFill/>
        </p:spPr>
        <p:txBody>
          <a:bodyPr wrap="square" lIns="0" rIns="0" tIns="0" bIns="0" anchor="t">
            <a:spAutoFit/>
          </a:bodyPr>
          <a:lstStyle/>
          <a:p>
            <a:pPr algn="l"/>
            <a:r>
              <a:rPr sz="2000" b="1">
                <a:solidFill>
                  <a:srgbClr val="111827"/>
                </a:solidFill>
                <a:latin typeface="Poppins"/>
              </a:rPr>
              <a:t>$513,750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8</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Rounded Rectangle 5"/>
          <p:cNvSpPr/>
          <p:nvPr/>
        </p:nvSpPr>
        <p:spPr>
          <a:xfrm>
            <a:off x="6355080" y="329184"/>
            <a:ext cx="5303520" cy="420624"/>
          </a:xfrm>
          <a:prstGeom prst="roundRect">
            <a:avLst>
              <a:gd name="adj" fmla="val 50000"/>
            </a:avLst>
          </a:prstGeom>
          <a:solidFill>
            <a:srgbClr val="DCE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a:hlinkClick r:id="rId3"/>
          </p:cNvPr>
          <p:cNvSpPr txBox="1"/>
          <p:nvPr/>
        </p:nvSpPr>
        <p:spPr>
          <a:xfrm>
            <a:off x="6355080" y="329184"/>
            <a:ext cx="5303520" cy="420624"/>
          </a:xfrm>
          <a:prstGeom prst="rect">
            <a:avLst/>
          </a:prstGeom>
          <a:noFill/>
        </p:spPr>
        <p:txBody>
          <a:bodyPr wrap="square" lIns="0" rIns="0" tIns="0" bIns="0" anchor="ctr">
            <a:spAutoFit/>
          </a:bodyPr>
          <a:lstStyle/>
          <a:p>
            <a:pPr algn="ctr"/>
            <a:r>
              <a:rPr sz="1150" b="1">
                <a:solidFill>
                  <a:srgbClr val="2563EB"/>
                </a:solidFill>
                <a:latin typeface="Poppins"/>
              </a:rPr>
              <a:t>Try your own numbers: </a:t>
            </a:r>
            <a:r>
              <a:rPr sz="1150" b="0">
                <a:solidFill>
                  <a:srgbClr val="2563EB"/>
                </a:solidFill>
                <a:latin typeface="Poppins"/>
              </a:rPr>
              <a:t>usegiven.com/calculator</a:t>
            </a:r>
          </a:p>
        </p:txBody>
      </p:sp>
      <p:sp>
        <p:nvSpPr>
          <p:cNvPr id="8" name="TextBox 7"/>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The monthly share makes the difference</a:t>
            </a:r>
          </a:p>
        </p:txBody>
      </p:sp>
      <p:sp>
        <p:nvSpPr>
          <p:cNvPr id="9" name="TextBox 8"/>
          <p:cNvSpPr txBox="1"/>
          <p:nvPr/>
        </p:nvSpPr>
        <p:spPr>
          <a:xfrm>
            <a:off x="548640" y="1481328"/>
            <a:ext cx="10972800" cy="411480"/>
          </a:xfrm>
          <a:prstGeom prst="rect">
            <a:avLst/>
          </a:prstGeom>
          <a:noFill/>
        </p:spPr>
        <p:txBody>
          <a:bodyPr wrap="square" lIns="0" rIns="0" tIns="0" bIns="0" anchor="t">
            <a:spAutoFit/>
          </a:bodyPr>
          <a:lstStyle/>
          <a:p>
            <a:pPr algn="l"/>
            <a:r>
              <a:rPr sz="1400" b="0">
                <a:solidFill>
                  <a:srgbClr val="5B6478"/>
                </a:solidFill>
                <a:latin typeface="Poppins"/>
              </a:rPr>
              <a:t>Year 1 at 250,000 followers. Grey: one-time sign-ups only. Gold: sign-ups plus 12 months of shares.</a:t>
            </a:r>
          </a:p>
        </p:txBody>
      </p:sp>
      <p:graphicFrame>
        <p:nvGraphicFramePr>
          <p:cNvPr id="10" name="Chart 9"/>
          <p:cNvGraphicFramePr>
            <a:graphicFrameLocks noGrp="1"/>
          </p:cNvGraphicFramePr>
          <p:nvPr/>
        </p:nvGraphicFramePr>
        <p:xfrm>
          <a:off x="457200" y="1965960"/>
          <a:ext cx="7223760" cy="4297680"/>
        </p:xfrm>
        <a:graphic>
          <a:graphicData uri="http://schemas.openxmlformats.org/drawingml/2006/chart">
            <c:chart xmlns:c="http://schemas.openxmlformats.org/drawingml/2006/chart" r:id="rId4"/>
          </a:graphicData>
        </a:graphic>
      </p:graphicFrame>
      <p:sp>
        <p:nvSpPr>
          <p:cNvPr id="11" name="Rounded Rectangle 10"/>
          <p:cNvSpPr/>
          <p:nvPr/>
        </p:nvSpPr>
        <p:spPr>
          <a:xfrm>
            <a:off x="8092440" y="2057400"/>
            <a:ext cx="3566160" cy="4069080"/>
          </a:xfrm>
          <a:prstGeom prst="roundRect">
            <a:avLst>
              <a:gd name="adj" fmla="val 6000"/>
            </a:avLst>
          </a:prstGeom>
          <a:gradFill rotWithShape="1">
            <a:gsLst>
              <a:gs pos="0">
                <a:srgbClr val="17244A"/>
              </a:gs>
              <a:gs pos="100000">
                <a:srgbClr val="0B1530"/>
              </a:gs>
            </a:gsLst>
            <a:lin scaled="0" ang="16200000"/>
          </a:gradFill>
          <a:ln>
            <a:noFill/>
          </a:ln>
          <a:effectLst>
            <a:outerShdw blurRad="76200" dist="38100" dir="5400000" algn="t" rotWithShape="0">
              <a:srgbClr val="0B1530">
                <a:alpha val="2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66760" y="2286000"/>
            <a:ext cx="3108960" cy="365760"/>
          </a:xfrm>
          <a:prstGeom prst="rect">
            <a:avLst/>
          </a:prstGeom>
          <a:noFill/>
        </p:spPr>
        <p:txBody>
          <a:bodyPr wrap="square" lIns="0" rIns="0" tIns="0" bIns="0" anchor="t">
            <a:spAutoFit/>
          </a:bodyPr>
          <a:lstStyle/>
          <a:p>
            <a:pPr algn="l"/>
            <a:r>
              <a:rPr sz="1500" b="1">
                <a:solidFill>
                  <a:srgbClr val="F5B342"/>
                </a:solidFill>
                <a:latin typeface="Poppins"/>
              </a:rPr>
              <a:t>One family paying rent</a:t>
            </a:r>
          </a:p>
        </p:txBody>
      </p:sp>
      <p:sp>
        <p:nvSpPr>
          <p:cNvPr id="13" name="TextBox 12"/>
          <p:cNvSpPr txBox="1"/>
          <p:nvPr/>
        </p:nvSpPr>
        <p:spPr>
          <a:xfrm>
            <a:off x="8366760" y="2697480"/>
            <a:ext cx="3108960" cy="457200"/>
          </a:xfrm>
          <a:prstGeom prst="rect">
            <a:avLst/>
          </a:prstGeom>
          <a:noFill/>
        </p:spPr>
        <p:txBody>
          <a:bodyPr wrap="square" lIns="0" rIns="0" tIns="0" bIns="0" anchor="t">
            <a:spAutoFit/>
          </a:bodyPr>
          <a:lstStyle/>
          <a:p>
            <a:pPr algn="l"/>
            <a:r>
              <a:rPr sz="2600" b="1">
                <a:solidFill>
                  <a:srgbClr val="FFFFFF"/>
                </a:solidFill>
                <a:latin typeface="Poppins"/>
              </a:rPr>
              <a:t>$1,000 a month</a:t>
            </a:r>
          </a:p>
        </p:txBody>
      </p:sp>
      <p:sp>
        <p:nvSpPr>
          <p:cNvPr id="14" name="TextBox 13"/>
          <p:cNvSpPr txBox="1"/>
          <p:nvPr/>
        </p:nvSpPr>
        <p:spPr>
          <a:xfrm>
            <a:off x="8366760" y="3383280"/>
            <a:ext cx="1737360" cy="457200"/>
          </a:xfrm>
          <a:prstGeom prst="rect">
            <a:avLst/>
          </a:prstGeom>
          <a:noFill/>
        </p:spPr>
        <p:txBody>
          <a:bodyPr wrap="square" lIns="0" rIns="0" tIns="0" bIns="0" anchor="ctr">
            <a:spAutoFit/>
          </a:bodyPr>
          <a:lstStyle/>
          <a:p>
            <a:pPr algn="l"/>
            <a:r>
              <a:rPr sz="1300" b="0">
                <a:solidFill>
                  <a:srgbClr val="C9D3EC"/>
                </a:solidFill>
                <a:latin typeface="Poppins"/>
              </a:rPr>
              <a:t>Given fee (5%)</a:t>
            </a:r>
          </a:p>
        </p:txBody>
      </p:sp>
      <p:sp>
        <p:nvSpPr>
          <p:cNvPr id="15" name="TextBox 14"/>
          <p:cNvSpPr txBox="1"/>
          <p:nvPr/>
        </p:nvSpPr>
        <p:spPr>
          <a:xfrm>
            <a:off x="9921240" y="3383280"/>
            <a:ext cx="1554480" cy="457200"/>
          </a:xfrm>
          <a:prstGeom prst="rect">
            <a:avLst/>
          </a:prstGeom>
          <a:noFill/>
        </p:spPr>
        <p:txBody>
          <a:bodyPr wrap="square" lIns="0" rIns="0" tIns="0" bIns="0" anchor="ctr">
            <a:spAutoFit/>
          </a:bodyPr>
          <a:lstStyle/>
          <a:p>
            <a:pPr algn="r"/>
            <a:r>
              <a:rPr sz="1500" b="1">
                <a:solidFill>
                  <a:srgbClr val="FFFFFF"/>
                </a:solidFill>
                <a:latin typeface="Poppins"/>
              </a:rPr>
              <a:t>$50 a month</a:t>
            </a:r>
          </a:p>
        </p:txBody>
      </p:sp>
      <p:sp>
        <p:nvSpPr>
          <p:cNvPr id="16" name="TextBox 15"/>
          <p:cNvSpPr txBox="1"/>
          <p:nvPr/>
        </p:nvSpPr>
        <p:spPr>
          <a:xfrm>
            <a:off x="8366760" y="3950208"/>
            <a:ext cx="1737360" cy="457200"/>
          </a:xfrm>
          <a:prstGeom prst="rect">
            <a:avLst/>
          </a:prstGeom>
          <a:noFill/>
        </p:spPr>
        <p:txBody>
          <a:bodyPr wrap="square" lIns="0" rIns="0" tIns="0" bIns="0" anchor="ctr">
            <a:spAutoFit/>
          </a:bodyPr>
          <a:lstStyle/>
          <a:p>
            <a:pPr algn="l"/>
            <a:r>
              <a:rPr sz="1300" b="0">
                <a:solidFill>
                  <a:srgbClr val="C9D3EC"/>
                </a:solidFill>
                <a:latin typeface="Poppins"/>
              </a:rPr>
              <a:t>Your share (20%)</a:t>
            </a:r>
          </a:p>
        </p:txBody>
      </p:sp>
      <p:sp>
        <p:nvSpPr>
          <p:cNvPr id="17" name="TextBox 16"/>
          <p:cNvSpPr txBox="1"/>
          <p:nvPr/>
        </p:nvSpPr>
        <p:spPr>
          <a:xfrm>
            <a:off x="9921240" y="3950208"/>
            <a:ext cx="1554480" cy="457200"/>
          </a:xfrm>
          <a:prstGeom prst="rect">
            <a:avLst/>
          </a:prstGeom>
          <a:noFill/>
        </p:spPr>
        <p:txBody>
          <a:bodyPr wrap="square" lIns="0" rIns="0" tIns="0" bIns="0" anchor="ctr">
            <a:spAutoFit/>
          </a:bodyPr>
          <a:lstStyle/>
          <a:p>
            <a:pPr algn="r"/>
            <a:r>
              <a:rPr sz="1500" b="1">
                <a:solidFill>
                  <a:srgbClr val="FFFFFF"/>
                </a:solidFill>
                <a:latin typeface="Poppins"/>
              </a:rPr>
              <a:t>$10 a month</a:t>
            </a:r>
          </a:p>
        </p:txBody>
      </p:sp>
      <p:sp>
        <p:nvSpPr>
          <p:cNvPr id="18" name="TextBox 17"/>
          <p:cNvSpPr txBox="1"/>
          <p:nvPr/>
        </p:nvSpPr>
        <p:spPr>
          <a:xfrm>
            <a:off x="8366760" y="4517136"/>
            <a:ext cx="1737360" cy="457200"/>
          </a:xfrm>
          <a:prstGeom prst="rect">
            <a:avLst/>
          </a:prstGeom>
          <a:noFill/>
        </p:spPr>
        <p:txBody>
          <a:bodyPr wrap="square" lIns="0" rIns="0" tIns="0" bIns="0" anchor="ctr">
            <a:spAutoFit/>
          </a:bodyPr>
          <a:lstStyle/>
          <a:p>
            <a:pPr algn="l"/>
            <a:r>
              <a:rPr sz="1300" b="0">
                <a:solidFill>
                  <a:srgbClr val="C9D3EC"/>
                </a:solidFill>
                <a:latin typeface="Poppins"/>
              </a:rPr>
              <a:t>Over a year</a:t>
            </a:r>
          </a:p>
        </p:txBody>
      </p:sp>
      <p:sp>
        <p:nvSpPr>
          <p:cNvPr id="19" name="TextBox 18"/>
          <p:cNvSpPr txBox="1"/>
          <p:nvPr/>
        </p:nvSpPr>
        <p:spPr>
          <a:xfrm>
            <a:off x="9921240" y="4517136"/>
            <a:ext cx="1554480" cy="457200"/>
          </a:xfrm>
          <a:prstGeom prst="rect">
            <a:avLst/>
          </a:prstGeom>
          <a:noFill/>
        </p:spPr>
        <p:txBody>
          <a:bodyPr wrap="square" lIns="0" rIns="0" tIns="0" bIns="0" anchor="ctr">
            <a:spAutoFit/>
          </a:bodyPr>
          <a:lstStyle/>
          <a:p>
            <a:pPr algn="r"/>
            <a:r>
              <a:rPr sz="1500" b="1">
                <a:solidFill>
                  <a:srgbClr val="FFFFFF"/>
                </a:solidFill>
                <a:latin typeface="Poppins"/>
              </a:rPr>
              <a:t>$120</a:t>
            </a:r>
          </a:p>
        </p:txBody>
      </p:sp>
      <p:sp>
        <p:nvSpPr>
          <p:cNvPr id="20" name="TextBox 19"/>
          <p:cNvSpPr txBox="1"/>
          <p:nvPr/>
        </p:nvSpPr>
        <p:spPr>
          <a:xfrm>
            <a:off x="8366760" y="5166360"/>
            <a:ext cx="3108960" cy="822960"/>
          </a:xfrm>
          <a:prstGeom prst="rect">
            <a:avLst/>
          </a:prstGeom>
          <a:noFill/>
        </p:spPr>
        <p:txBody>
          <a:bodyPr wrap="square" lIns="0" rIns="0" tIns="0" bIns="0" anchor="t">
            <a:spAutoFit/>
          </a:bodyPr>
          <a:lstStyle/>
          <a:p>
            <a:pPr algn="l"/>
            <a:r>
              <a:rPr sz="1400" b="1">
                <a:solidFill>
                  <a:srgbClr val="FFFFFF"/>
                </a:solidFill>
                <a:latin typeface="Poppins"/>
              </a:rPr>
              <a:t>Every month they keep paying, on top of the $3 sign-up.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D"/>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9</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Bonuses and rates to be agreed in writing.</a:t>
            </a:r>
          </a:p>
        </p:txBody>
      </p:sp>
      <p:sp>
        <p:nvSpPr>
          <p:cNvPr id="6" name="TextBox 5"/>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Your posting plan: bonuses to unlock</a:t>
            </a:r>
          </a:p>
        </p:txBody>
      </p:sp>
      <p:sp>
        <p:nvSpPr>
          <p:cNvPr id="7" name="TextBox 6"/>
          <p:cNvSpPr txBox="1"/>
          <p:nvPr/>
        </p:nvSpPr>
        <p:spPr>
          <a:xfrm>
            <a:off x="548640" y="1481328"/>
            <a:ext cx="10972800" cy="411480"/>
          </a:xfrm>
          <a:prstGeom prst="rect">
            <a:avLst/>
          </a:prstGeom>
          <a:noFill/>
        </p:spPr>
        <p:txBody>
          <a:bodyPr wrap="square" lIns="0" rIns="0" tIns="0" bIns="0" anchor="t">
            <a:spAutoFit/>
          </a:bodyPr>
          <a:lstStyle/>
          <a:p>
            <a:pPr algn="l"/>
            <a:r>
              <a:rPr sz="1600" b="0">
                <a:solidFill>
                  <a:srgbClr val="5B6478"/>
                </a:solidFill>
                <a:latin typeface="Poppins"/>
              </a:rPr>
              <a:t>Two tracks. Post more, on more platforms, and earn more.</a:t>
            </a:r>
          </a:p>
        </p:txBody>
      </p:sp>
      <p:sp>
        <p:nvSpPr>
          <p:cNvPr id="8" name="Rounded Rectangle 7"/>
          <p:cNvSpPr/>
          <p:nvPr/>
        </p:nvSpPr>
        <p:spPr>
          <a:xfrm>
            <a:off x="548640" y="2103120"/>
            <a:ext cx="3611880" cy="402336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103120"/>
            <a:ext cx="3611880" cy="9144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59" y="2377440"/>
            <a:ext cx="3108960" cy="411480"/>
          </a:xfrm>
          <a:prstGeom prst="rect">
            <a:avLst/>
          </a:prstGeom>
          <a:noFill/>
        </p:spPr>
        <p:txBody>
          <a:bodyPr wrap="square" lIns="0" rIns="0" tIns="0" bIns="0" anchor="t">
            <a:spAutoFit/>
          </a:bodyPr>
          <a:lstStyle/>
          <a:p>
            <a:pPr algn="l"/>
            <a:r>
              <a:rPr sz="2000" b="1">
                <a:solidFill>
                  <a:srgbClr val="2563EB"/>
                </a:solidFill>
                <a:latin typeface="Poppins"/>
              </a:rPr>
              <a:t>Starter track</a:t>
            </a:r>
          </a:p>
        </p:txBody>
      </p:sp>
      <p:sp>
        <p:nvSpPr>
          <p:cNvPr id="11" name="TextBox 10"/>
          <p:cNvSpPr txBox="1"/>
          <p:nvPr/>
        </p:nvSpPr>
        <p:spPr>
          <a:xfrm>
            <a:off x="822959" y="2852928"/>
            <a:ext cx="3108960" cy="731520"/>
          </a:xfrm>
          <a:prstGeom prst="rect">
            <a:avLst/>
          </a:prstGeom>
          <a:noFill/>
        </p:spPr>
        <p:txBody>
          <a:bodyPr wrap="square" lIns="0" rIns="0" tIns="0" bIns="0" anchor="t">
            <a:spAutoFit/>
          </a:bodyPr>
          <a:lstStyle/>
          <a:p>
            <a:pPr algn="l"/>
            <a:r>
              <a:rPr sz="1350" b="0">
                <a:solidFill>
                  <a:srgbClr val="5B6478"/>
                </a:solidFill>
                <a:latin typeface="Poppins"/>
              </a:rPr>
              <a:t>A one-time payment for every verified member.</a:t>
            </a:r>
          </a:p>
        </p:txBody>
      </p:sp>
      <p:sp>
        <p:nvSpPr>
          <p:cNvPr id="12" name="Rounded Rectangle 11"/>
          <p:cNvSpPr/>
          <p:nvPr/>
        </p:nvSpPr>
        <p:spPr>
          <a:xfrm>
            <a:off x="822959" y="3703320"/>
            <a:ext cx="3063240" cy="1005840"/>
          </a:xfrm>
          <a:prstGeom prst="roundRect">
            <a:avLst>
              <a:gd name="adj" fmla="val 12000"/>
            </a:avLst>
          </a:prstGeom>
          <a:solidFill>
            <a:srgbClr val="DCE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794759"/>
            <a:ext cx="2743200" cy="320040"/>
          </a:xfrm>
          <a:prstGeom prst="rect">
            <a:avLst/>
          </a:prstGeom>
          <a:noFill/>
        </p:spPr>
        <p:txBody>
          <a:bodyPr wrap="square" lIns="0" rIns="0" tIns="0" bIns="0" anchor="t">
            <a:spAutoFit/>
          </a:bodyPr>
          <a:lstStyle/>
          <a:p>
            <a:pPr algn="l"/>
            <a:r>
              <a:rPr sz="1400" b="1">
                <a:solidFill>
                  <a:srgbClr val="111827"/>
                </a:solidFill>
                <a:latin typeface="Poppins"/>
              </a:rPr>
              <a:t>Unlock +25%</a:t>
            </a:r>
          </a:p>
        </p:txBody>
      </p:sp>
      <p:sp>
        <p:nvSpPr>
          <p:cNvPr id="14" name="TextBox 13"/>
          <p:cNvSpPr txBox="1"/>
          <p:nvPr/>
        </p:nvSpPr>
        <p:spPr>
          <a:xfrm>
            <a:off x="1005840" y="4114800"/>
            <a:ext cx="2743200" cy="594360"/>
          </a:xfrm>
          <a:prstGeom prst="rect">
            <a:avLst/>
          </a:prstGeom>
          <a:noFill/>
        </p:spPr>
        <p:txBody>
          <a:bodyPr wrap="square" lIns="0" rIns="0" tIns="0" bIns="0" anchor="t">
            <a:spAutoFit/>
          </a:bodyPr>
          <a:lstStyle/>
          <a:p>
            <a:pPr algn="l"/>
            <a:r>
              <a:rPr sz="1150" b="0">
                <a:solidFill>
                  <a:srgbClr val="5B6478"/>
                </a:solidFill>
                <a:latin typeface="Poppins"/>
              </a:rPr>
              <a:t>on every sign-up payment when you post 3 times a week.</a:t>
            </a:r>
          </a:p>
        </p:txBody>
      </p:sp>
      <p:sp>
        <p:nvSpPr>
          <p:cNvPr id="15" name="Rounded Rectangle 14"/>
          <p:cNvSpPr/>
          <p:nvPr/>
        </p:nvSpPr>
        <p:spPr>
          <a:xfrm>
            <a:off x="822959" y="4846320"/>
            <a:ext cx="3063240" cy="1005840"/>
          </a:xfrm>
          <a:prstGeom prst="roundRect">
            <a:avLst>
              <a:gd name="adj" fmla="val 12000"/>
            </a:avLst>
          </a:prstGeom>
          <a:solidFill>
            <a:srgbClr val="DCE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4937759"/>
            <a:ext cx="2743200" cy="320040"/>
          </a:xfrm>
          <a:prstGeom prst="rect">
            <a:avLst/>
          </a:prstGeom>
          <a:noFill/>
        </p:spPr>
        <p:txBody>
          <a:bodyPr wrap="square" lIns="0" rIns="0" tIns="0" bIns="0" anchor="t">
            <a:spAutoFit/>
          </a:bodyPr>
          <a:lstStyle/>
          <a:p>
            <a:pPr algn="l"/>
            <a:r>
              <a:rPr sz="1400" b="1">
                <a:solidFill>
                  <a:srgbClr val="111827"/>
                </a:solidFill>
                <a:latin typeface="Poppins"/>
              </a:rPr>
              <a:t>Paid monthly</a:t>
            </a:r>
          </a:p>
        </p:txBody>
      </p:sp>
      <p:sp>
        <p:nvSpPr>
          <p:cNvPr id="17" name="TextBox 16"/>
          <p:cNvSpPr txBox="1"/>
          <p:nvPr/>
        </p:nvSpPr>
        <p:spPr>
          <a:xfrm>
            <a:off x="1005840" y="5257800"/>
            <a:ext cx="2743200" cy="594360"/>
          </a:xfrm>
          <a:prstGeom prst="rect">
            <a:avLst/>
          </a:prstGeom>
          <a:noFill/>
        </p:spPr>
        <p:txBody>
          <a:bodyPr wrap="square" lIns="0" rIns="0" tIns="0" bIns="0" anchor="t">
            <a:spAutoFit/>
          </a:bodyPr>
          <a:lstStyle/>
          <a:p>
            <a:pPr algn="l"/>
            <a:r>
              <a:rPr sz="1150" b="0">
                <a:solidFill>
                  <a:srgbClr val="5B6478"/>
                </a:solidFill>
                <a:latin typeface="Poppins"/>
              </a:rPr>
              <a:t>As your members verify, with a statement.</a:t>
            </a:r>
          </a:p>
        </p:txBody>
      </p:sp>
      <p:sp>
        <p:nvSpPr>
          <p:cNvPr id="18" name="Rounded Rectangle 17"/>
          <p:cNvSpPr/>
          <p:nvPr/>
        </p:nvSpPr>
        <p:spPr>
          <a:xfrm>
            <a:off x="4343400" y="2103120"/>
            <a:ext cx="3611880" cy="402336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343400" y="2103120"/>
            <a:ext cx="3611880" cy="91440"/>
          </a:xfrm>
          <a:prstGeom prst="rect">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617720" y="2377440"/>
            <a:ext cx="3108960" cy="411480"/>
          </a:xfrm>
          <a:prstGeom prst="rect">
            <a:avLst/>
          </a:prstGeom>
          <a:noFill/>
        </p:spPr>
        <p:txBody>
          <a:bodyPr wrap="square" lIns="0" rIns="0" tIns="0" bIns="0" anchor="t">
            <a:spAutoFit/>
          </a:bodyPr>
          <a:lstStyle/>
          <a:p>
            <a:pPr algn="l"/>
            <a:r>
              <a:rPr sz="2000" b="1">
                <a:solidFill>
                  <a:srgbClr val="8A5A00"/>
                </a:solidFill>
                <a:latin typeface="Poppins"/>
              </a:rPr>
              <a:t>Partner track</a:t>
            </a:r>
          </a:p>
        </p:txBody>
      </p:sp>
      <p:sp>
        <p:nvSpPr>
          <p:cNvPr id="21" name="TextBox 20"/>
          <p:cNvSpPr txBox="1"/>
          <p:nvPr/>
        </p:nvSpPr>
        <p:spPr>
          <a:xfrm>
            <a:off x="4617720" y="2852928"/>
            <a:ext cx="3108960" cy="731520"/>
          </a:xfrm>
          <a:prstGeom prst="rect">
            <a:avLst/>
          </a:prstGeom>
          <a:noFill/>
        </p:spPr>
        <p:txBody>
          <a:bodyPr wrap="square" lIns="0" rIns="0" tIns="0" bIns="0" anchor="t">
            <a:spAutoFit/>
          </a:bodyPr>
          <a:lstStyle/>
          <a:p>
            <a:pPr algn="l"/>
            <a:r>
              <a:rPr sz="1350" b="0">
                <a:solidFill>
                  <a:srgbClr val="5B6478"/>
                </a:solidFill>
                <a:latin typeface="Poppins"/>
              </a:rPr>
              <a:t>A share of your members' rent and bill fees, every month.</a:t>
            </a:r>
          </a:p>
        </p:txBody>
      </p:sp>
      <p:sp>
        <p:nvSpPr>
          <p:cNvPr id="22" name="Rounded Rectangle 21"/>
          <p:cNvSpPr/>
          <p:nvPr/>
        </p:nvSpPr>
        <p:spPr>
          <a:xfrm>
            <a:off x="4617720" y="3703320"/>
            <a:ext cx="3063240" cy="1005840"/>
          </a:xfrm>
          <a:prstGeom prst="roundRect">
            <a:avLst>
              <a:gd name="adj" fmla="val 12000"/>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800600" y="3794759"/>
            <a:ext cx="2743200" cy="320040"/>
          </a:xfrm>
          <a:prstGeom prst="rect">
            <a:avLst/>
          </a:prstGeom>
          <a:noFill/>
        </p:spPr>
        <p:txBody>
          <a:bodyPr wrap="square" lIns="0" rIns="0" tIns="0" bIns="0" anchor="t">
            <a:spAutoFit/>
          </a:bodyPr>
          <a:lstStyle/>
          <a:p>
            <a:pPr algn="l"/>
            <a:r>
              <a:rPr sz="1400" b="1">
                <a:solidFill>
                  <a:srgbClr val="111827"/>
                </a:solidFill>
                <a:latin typeface="Poppins"/>
              </a:rPr>
              <a:t>Unlock the top rate</a:t>
            </a:r>
          </a:p>
        </p:txBody>
      </p:sp>
      <p:sp>
        <p:nvSpPr>
          <p:cNvPr id="24" name="TextBox 23"/>
          <p:cNvSpPr txBox="1"/>
          <p:nvPr/>
        </p:nvSpPr>
        <p:spPr>
          <a:xfrm>
            <a:off x="4800600" y="4114800"/>
            <a:ext cx="2743200" cy="594360"/>
          </a:xfrm>
          <a:prstGeom prst="rect">
            <a:avLst/>
          </a:prstGeom>
          <a:noFill/>
        </p:spPr>
        <p:txBody>
          <a:bodyPr wrap="square" lIns="0" rIns="0" tIns="0" bIns="0" anchor="t">
            <a:spAutoFit/>
          </a:bodyPr>
          <a:lstStyle/>
          <a:p>
            <a:pPr algn="l"/>
            <a:r>
              <a:rPr sz="1150" b="0">
                <a:solidFill>
                  <a:srgbClr val="5B6478"/>
                </a:solidFill>
                <a:latin typeface="Poppins"/>
              </a:rPr>
              <a:t>by posting 5 days a week and joining a short monthly review call.</a:t>
            </a:r>
          </a:p>
        </p:txBody>
      </p:sp>
      <p:sp>
        <p:nvSpPr>
          <p:cNvPr id="25" name="Rounded Rectangle 24"/>
          <p:cNvSpPr/>
          <p:nvPr/>
        </p:nvSpPr>
        <p:spPr>
          <a:xfrm>
            <a:off x="4617720" y="4846320"/>
            <a:ext cx="3063240" cy="1005840"/>
          </a:xfrm>
          <a:prstGeom prst="roundRect">
            <a:avLst>
              <a:gd name="adj" fmla="val 12000"/>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800600" y="4937759"/>
            <a:ext cx="2743200" cy="320040"/>
          </a:xfrm>
          <a:prstGeom prst="rect">
            <a:avLst/>
          </a:prstGeom>
          <a:noFill/>
        </p:spPr>
        <p:txBody>
          <a:bodyPr wrap="square" lIns="0" rIns="0" tIns="0" bIns="0" anchor="t">
            <a:spAutoFit/>
          </a:bodyPr>
          <a:lstStyle/>
          <a:p>
            <a:pPr algn="l"/>
            <a:r>
              <a:rPr sz="1400" b="1">
                <a:solidFill>
                  <a:srgbClr val="111827"/>
                </a:solidFill>
                <a:latin typeface="Poppins"/>
              </a:rPr>
              <a:t>Taking a break?</a:t>
            </a:r>
          </a:p>
        </p:txBody>
      </p:sp>
      <p:sp>
        <p:nvSpPr>
          <p:cNvPr id="27" name="TextBox 26"/>
          <p:cNvSpPr txBox="1"/>
          <p:nvPr/>
        </p:nvSpPr>
        <p:spPr>
          <a:xfrm>
            <a:off x="4800600" y="5257800"/>
            <a:ext cx="2743200" cy="594360"/>
          </a:xfrm>
          <a:prstGeom prst="rect">
            <a:avLst/>
          </a:prstGeom>
          <a:noFill/>
        </p:spPr>
        <p:txBody>
          <a:bodyPr wrap="square" lIns="0" rIns="0" tIns="0" bIns="0" anchor="t">
            <a:spAutoFit/>
          </a:bodyPr>
          <a:lstStyle/>
          <a:p>
            <a:pPr algn="l"/>
            <a:r>
              <a:rPr sz="1150" b="0">
                <a:solidFill>
                  <a:srgbClr val="5B6478"/>
                </a:solidFill>
                <a:latin typeface="Poppins"/>
              </a:rPr>
              <a:t>You keep a base rate.</a:t>
            </a:r>
          </a:p>
        </p:txBody>
      </p:sp>
      <p:sp>
        <p:nvSpPr>
          <p:cNvPr id="28" name="Rounded Rectangle 27"/>
          <p:cNvSpPr/>
          <p:nvPr/>
        </p:nvSpPr>
        <p:spPr>
          <a:xfrm>
            <a:off x="8183879" y="2103120"/>
            <a:ext cx="3456432" cy="4023360"/>
          </a:xfrm>
          <a:prstGeom prst="roundRect">
            <a:avLst>
              <a:gd name="adj" fmla="val 6000"/>
            </a:avLst>
          </a:prstGeom>
          <a:gradFill rotWithShape="1">
            <a:gsLst>
              <a:gs pos="0">
                <a:srgbClr val="1D3A8A"/>
              </a:gs>
              <a:gs pos="100000">
                <a:srgbClr val="0B1530"/>
              </a:gs>
            </a:gsLst>
            <a:lin scaled="0" ang="16200000"/>
          </a:gradFill>
          <a:ln>
            <a:noFill/>
          </a:ln>
          <a:effectLst>
            <a:outerShdw blurRad="76200" dist="38100" dir="5400000" algn="t" rotWithShape="0">
              <a:srgbClr val="0B1530">
                <a:alpha val="2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458200" y="2331720"/>
            <a:ext cx="2926080" cy="411480"/>
          </a:xfrm>
          <a:prstGeom prst="rect">
            <a:avLst/>
          </a:prstGeom>
          <a:noFill/>
        </p:spPr>
        <p:txBody>
          <a:bodyPr wrap="square" lIns="0" rIns="0" tIns="0" bIns="0" anchor="t">
            <a:spAutoFit/>
          </a:bodyPr>
          <a:lstStyle/>
          <a:p>
            <a:pPr algn="l"/>
            <a:r>
              <a:rPr sz="1800" b="1">
                <a:solidFill>
                  <a:srgbClr val="FFFFFF"/>
                </a:solidFill>
                <a:latin typeface="Poppins"/>
              </a:rPr>
              <a:t>Post on every platform</a:t>
            </a:r>
          </a:p>
        </p:txBody>
      </p:sp>
      <p:sp>
        <p:nvSpPr>
          <p:cNvPr id="30" name="TextBox 29"/>
          <p:cNvSpPr txBox="1"/>
          <p:nvPr/>
        </p:nvSpPr>
        <p:spPr>
          <a:xfrm>
            <a:off x="8458200" y="2788920"/>
            <a:ext cx="2926080" cy="640080"/>
          </a:xfrm>
          <a:prstGeom prst="rect">
            <a:avLst/>
          </a:prstGeom>
          <a:noFill/>
        </p:spPr>
        <p:txBody>
          <a:bodyPr wrap="square" lIns="0" rIns="0" tIns="0" bIns="0" anchor="t">
            <a:spAutoFit/>
          </a:bodyPr>
          <a:lstStyle/>
          <a:p>
            <a:pPr algn="l"/>
            <a:r>
              <a:rPr sz="1200" b="0">
                <a:solidFill>
                  <a:srgbClr val="C9D3EC"/>
                </a:solidFill>
                <a:latin typeface="Poppins"/>
              </a:rPr>
              <a:t>We ask at onboarding: which platforms are you on? Post once per platform.</a:t>
            </a:r>
          </a:p>
        </p:txBody>
      </p:sp>
      <p:sp>
        <p:nvSpPr>
          <p:cNvPr id="31" name="TextBox 30"/>
          <p:cNvSpPr txBox="1"/>
          <p:nvPr/>
        </p:nvSpPr>
        <p:spPr>
          <a:xfrm>
            <a:off x="8458200" y="3566160"/>
            <a:ext cx="3017520" cy="411480"/>
          </a:xfrm>
          <a:prstGeom prst="rect">
            <a:avLst/>
          </a:prstGeom>
          <a:noFill/>
        </p:spPr>
        <p:txBody>
          <a:bodyPr wrap="square" lIns="0" rIns="0" tIns="0" bIns="0" anchor="t">
            <a:spAutoFit/>
          </a:bodyPr>
          <a:lstStyle/>
          <a:p>
            <a:pPr algn="l"/>
            <a:r>
              <a:rPr sz="1300" b="1">
                <a:solidFill>
                  <a:srgbClr val="FFFFFF"/>
                </a:solidFill>
                <a:latin typeface="Poppins"/>
              </a:rPr>
              <a:t>TikTok · Instagram · YouTube</a:t>
            </a:r>
          </a:p>
        </p:txBody>
      </p:sp>
      <p:sp>
        <p:nvSpPr>
          <p:cNvPr id="32" name="TextBox 31"/>
          <p:cNvSpPr txBox="1"/>
          <p:nvPr/>
        </p:nvSpPr>
        <p:spPr>
          <a:xfrm>
            <a:off x="8458200" y="4069080"/>
            <a:ext cx="1005840" cy="411480"/>
          </a:xfrm>
          <a:prstGeom prst="rect">
            <a:avLst/>
          </a:prstGeom>
          <a:noFill/>
        </p:spPr>
        <p:txBody>
          <a:bodyPr wrap="square" lIns="0" rIns="0" tIns="0" bIns="0" anchor="ctr">
            <a:spAutoFit/>
          </a:bodyPr>
          <a:lstStyle/>
          <a:p>
            <a:pPr algn="l"/>
            <a:r>
              <a:rPr sz="2000" b="1">
                <a:solidFill>
                  <a:srgbClr val="F5B342"/>
                </a:solidFill>
                <a:latin typeface="Poppins"/>
              </a:rPr>
              <a:t>+10%</a:t>
            </a:r>
          </a:p>
        </p:txBody>
      </p:sp>
      <p:sp>
        <p:nvSpPr>
          <p:cNvPr id="33" name="TextBox 32"/>
          <p:cNvSpPr txBox="1"/>
          <p:nvPr/>
        </p:nvSpPr>
        <p:spPr>
          <a:xfrm>
            <a:off x="9464040" y="4069080"/>
            <a:ext cx="2011680" cy="411480"/>
          </a:xfrm>
          <a:prstGeom prst="rect">
            <a:avLst/>
          </a:prstGeom>
          <a:noFill/>
        </p:spPr>
        <p:txBody>
          <a:bodyPr wrap="square" lIns="0" rIns="0" tIns="0" bIns="0" anchor="ctr">
            <a:spAutoFit/>
          </a:bodyPr>
          <a:lstStyle/>
          <a:p>
            <a:pPr algn="l"/>
            <a:r>
              <a:rPr sz="1300" b="0">
                <a:solidFill>
                  <a:srgbClr val="FFFFFF"/>
                </a:solidFill>
                <a:latin typeface="Poppins"/>
              </a:rPr>
              <a:t>for 2 platforms</a:t>
            </a:r>
          </a:p>
        </p:txBody>
      </p:sp>
      <p:sp>
        <p:nvSpPr>
          <p:cNvPr id="34" name="TextBox 33"/>
          <p:cNvSpPr txBox="1"/>
          <p:nvPr/>
        </p:nvSpPr>
        <p:spPr>
          <a:xfrm>
            <a:off x="8458200" y="4572000"/>
            <a:ext cx="1005840" cy="411480"/>
          </a:xfrm>
          <a:prstGeom prst="rect">
            <a:avLst/>
          </a:prstGeom>
          <a:noFill/>
        </p:spPr>
        <p:txBody>
          <a:bodyPr wrap="square" lIns="0" rIns="0" tIns="0" bIns="0" anchor="ctr">
            <a:spAutoFit/>
          </a:bodyPr>
          <a:lstStyle/>
          <a:p>
            <a:pPr algn="l"/>
            <a:r>
              <a:rPr sz="2000" b="1">
                <a:solidFill>
                  <a:srgbClr val="F5B342"/>
                </a:solidFill>
                <a:latin typeface="Poppins"/>
              </a:rPr>
              <a:t>+20%</a:t>
            </a:r>
          </a:p>
        </p:txBody>
      </p:sp>
      <p:sp>
        <p:nvSpPr>
          <p:cNvPr id="35" name="TextBox 34"/>
          <p:cNvSpPr txBox="1"/>
          <p:nvPr/>
        </p:nvSpPr>
        <p:spPr>
          <a:xfrm>
            <a:off x="9464040" y="4572000"/>
            <a:ext cx="2011680" cy="411480"/>
          </a:xfrm>
          <a:prstGeom prst="rect">
            <a:avLst/>
          </a:prstGeom>
          <a:noFill/>
        </p:spPr>
        <p:txBody>
          <a:bodyPr wrap="square" lIns="0" rIns="0" tIns="0" bIns="0" anchor="ctr">
            <a:spAutoFit/>
          </a:bodyPr>
          <a:lstStyle/>
          <a:p>
            <a:pPr algn="l"/>
            <a:r>
              <a:rPr sz="1300" b="0">
                <a:solidFill>
                  <a:srgbClr val="FFFFFF"/>
                </a:solidFill>
                <a:latin typeface="Poppins"/>
              </a:rPr>
              <a:t>for all 3</a:t>
            </a:r>
          </a:p>
        </p:txBody>
      </p:sp>
      <p:sp>
        <p:nvSpPr>
          <p:cNvPr id="36" name="TextBox 35"/>
          <p:cNvSpPr txBox="1"/>
          <p:nvPr/>
        </p:nvSpPr>
        <p:spPr>
          <a:xfrm>
            <a:off x="8458200" y="5166360"/>
            <a:ext cx="2971800" cy="822960"/>
          </a:xfrm>
          <a:prstGeom prst="rect">
            <a:avLst/>
          </a:prstGeom>
          <a:noFill/>
        </p:spPr>
        <p:txBody>
          <a:bodyPr wrap="square" lIns="0" rIns="0" tIns="0" bIns="0" anchor="t">
            <a:spAutoFit/>
          </a:bodyPr>
          <a:lstStyle/>
          <a:p>
            <a:pPr algn="l"/>
            <a:r>
              <a:rPr sz="1250" b="1">
                <a:solidFill>
                  <a:srgbClr val="FFFFFF"/>
                </a:solidFill>
                <a:latin typeface="Poppins"/>
              </a:rPr>
              <a:t>Weekly leaderboard, and a monthly prize for the top poster.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10</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TextBox 5"/>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Pick one lane and own it</a:t>
            </a:r>
          </a:p>
        </p:txBody>
      </p:sp>
      <p:sp>
        <p:nvSpPr>
          <p:cNvPr id="7" name="TextBox 6"/>
          <p:cNvSpPr txBox="1"/>
          <p:nvPr/>
        </p:nvSpPr>
        <p:spPr>
          <a:xfrm>
            <a:off x="548640" y="1481328"/>
            <a:ext cx="10972800" cy="411480"/>
          </a:xfrm>
          <a:prstGeom prst="rect">
            <a:avLst/>
          </a:prstGeom>
          <a:noFill/>
        </p:spPr>
        <p:txBody>
          <a:bodyPr wrap="square" lIns="0" rIns="0" tIns="0" bIns="0" anchor="t">
            <a:spAutoFit/>
          </a:bodyPr>
          <a:lstStyle/>
          <a:p>
            <a:pPr algn="l"/>
            <a:r>
              <a:rPr sz="1600" b="0">
                <a:solidFill>
                  <a:srgbClr val="5B6478"/>
                </a:solidFill>
                <a:latin typeface="Poppins"/>
              </a:rPr>
              <a:t>A clear niche builds trust, and trust is what gets members to pay through Given.</a:t>
            </a:r>
          </a:p>
        </p:txBody>
      </p:sp>
      <p:sp>
        <p:nvSpPr>
          <p:cNvPr id="8" name="Rounded Rectangle 7"/>
          <p:cNvSpPr/>
          <p:nvPr/>
        </p:nvSpPr>
        <p:spPr>
          <a:xfrm>
            <a:off x="548640" y="2103120"/>
            <a:ext cx="3584448" cy="4069080"/>
          </a:xfrm>
          <a:prstGeom prst="roundRect">
            <a:avLst>
              <a:gd name="adj" fmla="val 6000"/>
            </a:avLst>
          </a:prstGeom>
          <a:gradFill rotWithShape="1">
            <a:gsLst>
              <a:gs pos="0">
                <a:srgbClr val="FFF7E6"/>
              </a:gs>
              <a:gs pos="100000">
                <a:srgbClr val="FFE7B8"/>
              </a:gs>
            </a:gsLst>
            <a:lin scaled="0" ang="16200000"/>
          </a:gradFill>
          <a:ln>
            <a:noFill/>
          </a:ln>
          <a:effectLst>
            <a:outerShdw blurRad="76200" dist="38100" dir="5400000" algn="t" rotWithShape="0">
              <a:srgbClr val="0B1530">
                <a:alpha val="2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103120"/>
            <a:ext cx="3584448" cy="91440"/>
          </a:xfrm>
          <a:prstGeom prst="rect">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59" y="2377440"/>
            <a:ext cx="3108960" cy="411480"/>
          </a:xfrm>
          <a:prstGeom prst="rect">
            <a:avLst/>
          </a:prstGeom>
          <a:noFill/>
        </p:spPr>
        <p:txBody>
          <a:bodyPr wrap="square" lIns="0" rIns="0" tIns="0" bIns="0" anchor="t">
            <a:spAutoFit/>
          </a:bodyPr>
          <a:lstStyle/>
          <a:p>
            <a:pPr algn="l"/>
            <a:r>
              <a:rPr sz="2200" b="1">
                <a:solidFill>
                  <a:srgbClr val="8A5A00"/>
                </a:solidFill>
                <a:latin typeface="Poppins"/>
              </a:rPr>
              <a:t>Rent</a:t>
            </a:r>
          </a:p>
        </p:txBody>
      </p:sp>
      <p:sp>
        <p:nvSpPr>
          <p:cNvPr id="11" name="Rounded Rectangle 10"/>
          <p:cNvSpPr/>
          <p:nvPr/>
        </p:nvSpPr>
        <p:spPr>
          <a:xfrm>
            <a:off x="822959" y="2852928"/>
            <a:ext cx="2651760" cy="329184"/>
          </a:xfrm>
          <a:prstGeom prst="roundRect">
            <a:avLst>
              <a:gd name="adj" fmla="val 50000"/>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2852928"/>
            <a:ext cx="2651760" cy="329184"/>
          </a:xfrm>
          <a:prstGeom prst="rect">
            <a:avLst/>
          </a:prstGeom>
          <a:noFill/>
        </p:spPr>
        <p:txBody>
          <a:bodyPr wrap="square" lIns="0" rIns="0" tIns="0" bIns="0" anchor="ctr">
            <a:spAutoFit/>
          </a:bodyPr>
          <a:lstStyle/>
          <a:p>
            <a:pPr algn="ctr"/>
            <a:r>
              <a:rPr sz="1100" b="1">
                <a:solidFill>
                  <a:srgbClr val="FFFFFF"/>
                </a:solidFill>
                <a:latin typeface="Poppins"/>
              </a:rPr>
              <a:t>Main lane, biggest earner</a:t>
            </a:r>
          </a:p>
        </p:txBody>
      </p:sp>
      <p:sp>
        <p:nvSpPr>
          <p:cNvPr id="13" name="TextBox 12"/>
          <p:cNvSpPr txBox="1"/>
          <p:nvPr/>
        </p:nvSpPr>
        <p:spPr>
          <a:xfrm>
            <a:off x="822959" y="3337560"/>
            <a:ext cx="3108960" cy="548640"/>
          </a:xfrm>
          <a:prstGeom prst="rect">
            <a:avLst/>
          </a:prstGeom>
          <a:noFill/>
        </p:spPr>
        <p:txBody>
          <a:bodyPr wrap="square" lIns="0" rIns="0" tIns="0" bIns="0" anchor="t">
            <a:spAutoFit/>
          </a:bodyPr>
          <a:lstStyle/>
          <a:p>
            <a:pPr algn="l"/>
            <a:r>
              <a:rPr sz="1400" b="1">
                <a:solidFill>
                  <a:srgbClr val="111827"/>
                </a:solidFill>
                <a:latin typeface="Poppins"/>
              </a:rPr>
              <a:t>Students, young renters and their parents.</a:t>
            </a:r>
          </a:p>
        </p:txBody>
      </p:sp>
      <p:sp>
        <p:nvSpPr>
          <p:cNvPr id="14" name="Oval 13"/>
          <p:cNvSpPr/>
          <p:nvPr/>
        </p:nvSpPr>
        <p:spPr>
          <a:xfrm>
            <a:off x="841247" y="4142232"/>
            <a:ext cx="118872" cy="118872"/>
          </a:xfrm>
          <a:prstGeom prst="ellipse">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97280" y="4023360"/>
            <a:ext cx="2880360" cy="548640"/>
          </a:xfrm>
          <a:prstGeom prst="rect">
            <a:avLst/>
          </a:prstGeom>
          <a:noFill/>
        </p:spPr>
        <p:txBody>
          <a:bodyPr wrap="square" lIns="0" rIns="0" tIns="0" bIns="0" anchor="t">
            <a:spAutoFit/>
          </a:bodyPr>
          <a:lstStyle/>
          <a:p>
            <a:pPr algn="l"/>
            <a:r>
              <a:rPr sz="1250" b="0">
                <a:solidFill>
                  <a:srgbClr val="5B6478"/>
                </a:solidFill>
                <a:latin typeface="Poppins"/>
              </a:rPr>
              <a:t>Rent is the largest bill most people have</a:t>
            </a:r>
          </a:p>
        </p:txBody>
      </p:sp>
      <p:sp>
        <p:nvSpPr>
          <p:cNvPr id="16" name="Oval 15"/>
          <p:cNvSpPr/>
          <p:nvPr/>
        </p:nvSpPr>
        <p:spPr>
          <a:xfrm>
            <a:off x="841247" y="4764024"/>
            <a:ext cx="118872" cy="118872"/>
          </a:xfrm>
          <a:prstGeom prst="ellipse">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4645152"/>
            <a:ext cx="2880360" cy="548640"/>
          </a:xfrm>
          <a:prstGeom prst="rect">
            <a:avLst/>
          </a:prstGeom>
          <a:noFill/>
        </p:spPr>
        <p:txBody>
          <a:bodyPr wrap="square" lIns="0" rIns="0" tIns="0" bIns="0" anchor="t">
            <a:spAutoFit/>
          </a:bodyPr>
          <a:lstStyle/>
          <a:p>
            <a:pPr algn="l"/>
            <a:r>
              <a:rPr sz="1250" b="0">
                <a:solidFill>
                  <a:srgbClr val="5B6478"/>
                </a:solidFill>
                <a:latin typeface="Poppins"/>
              </a:rPr>
              <a:t>$10 a month to you for every $1,000 rent</a:t>
            </a:r>
          </a:p>
        </p:txBody>
      </p:sp>
      <p:sp>
        <p:nvSpPr>
          <p:cNvPr id="18" name="Oval 17"/>
          <p:cNvSpPr/>
          <p:nvPr/>
        </p:nvSpPr>
        <p:spPr>
          <a:xfrm>
            <a:off x="841247" y="5385816"/>
            <a:ext cx="118872" cy="118872"/>
          </a:xfrm>
          <a:prstGeom prst="ellipse">
            <a:avLst/>
          </a:prstGeom>
          <a:solidFill>
            <a:srgbClr val="D98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97280" y="5266944"/>
            <a:ext cx="2880360" cy="548640"/>
          </a:xfrm>
          <a:prstGeom prst="rect">
            <a:avLst/>
          </a:prstGeom>
          <a:noFill/>
        </p:spPr>
        <p:txBody>
          <a:bodyPr wrap="square" lIns="0" rIns="0" tIns="0" bIns="0" anchor="t">
            <a:spAutoFit/>
          </a:bodyPr>
          <a:lstStyle/>
          <a:p>
            <a:pPr algn="l"/>
            <a:r>
              <a:rPr sz="1250" b="0">
                <a:solidFill>
                  <a:srgbClr val="5B6478"/>
                </a:solidFill>
                <a:latin typeface="Poppins"/>
              </a:rPr>
              <a:t>Families pay it every single month</a:t>
            </a:r>
          </a:p>
        </p:txBody>
      </p:sp>
      <p:sp>
        <p:nvSpPr>
          <p:cNvPr id="20" name="Rounded Rectangle 19"/>
          <p:cNvSpPr/>
          <p:nvPr/>
        </p:nvSpPr>
        <p:spPr>
          <a:xfrm>
            <a:off x="4297679" y="2103120"/>
            <a:ext cx="3584448" cy="4069080"/>
          </a:xfrm>
          <a:prstGeom prst="roundRect">
            <a:avLst>
              <a:gd name="adj" fmla="val 6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297679" y="2103120"/>
            <a:ext cx="3584448" cy="9144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571999" y="2377440"/>
            <a:ext cx="3108960" cy="411480"/>
          </a:xfrm>
          <a:prstGeom prst="rect">
            <a:avLst/>
          </a:prstGeom>
          <a:noFill/>
        </p:spPr>
        <p:txBody>
          <a:bodyPr wrap="square" lIns="0" rIns="0" tIns="0" bIns="0" anchor="t">
            <a:spAutoFit/>
          </a:bodyPr>
          <a:lstStyle/>
          <a:p>
            <a:pPr algn="l"/>
            <a:r>
              <a:rPr sz="2200" b="1">
                <a:solidFill>
                  <a:srgbClr val="2563EB"/>
                </a:solidFill>
                <a:latin typeface="Poppins"/>
              </a:rPr>
              <a:t>Bills</a:t>
            </a:r>
          </a:p>
        </p:txBody>
      </p:sp>
      <p:sp>
        <p:nvSpPr>
          <p:cNvPr id="23" name="Rounded Rectangle 22"/>
          <p:cNvSpPr/>
          <p:nvPr/>
        </p:nvSpPr>
        <p:spPr>
          <a:xfrm>
            <a:off x="4571999" y="2852928"/>
            <a:ext cx="2514600" cy="329184"/>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71999" y="2852928"/>
            <a:ext cx="2514600" cy="329184"/>
          </a:xfrm>
          <a:prstGeom prst="rect">
            <a:avLst/>
          </a:prstGeom>
          <a:noFill/>
        </p:spPr>
        <p:txBody>
          <a:bodyPr wrap="square" lIns="0" rIns="0" tIns="0" bIns="0" anchor="ctr">
            <a:spAutoFit/>
          </a:bodyPr>
          <a:lstStyle/>
          <a:p>
            <a:pPr algn="ctr"/>
            <a:r>
              <a:rPr sz="1100" b="1">
                <a:solidFill>
                  <a:srgbClr val="2563EB"/>
                </a:solidFill>
                <a:latin typeface="Poppins"/>
              </a:rPr>
              <a:t>For money-saving creators</a:t>
            </a:r>
          </a:p>
        </p:txBody>
      </p:sp>
      <p:sp>
        <p:nvSpPr>
          <p:cNvPr id="25" name="TextBox 24"/>
          <p:cNvSpPr txBox="1"/>
          <p:nvPr/>
        </p:nvSpPr>
        <p:spPr>
          <a:xfrm>
            <a:off x="4571999" y="3337560"/>
            <a:ext cx="3108960" cy="548640"/>
          </a:xfrm>
          <a:prstGeom prst="rect">
            <a:avLst/>
          </a:prstGeom>
          <a:noFill/>
        </p:spPr>
        <p:txBody>
          <a:bodyPr wrap="square" lIns="0" rIns="0" tIns="0" bIns="0" anchor="t">
            <a:spAutoFit/>
          </a:bodyPr>
          <a:lstStyle/>
          <a:p>
            <a:pPr algn="l"/>
            <a:r>
              <a:rPr sz="1400" b="1">
                <a:solidFill>
                  <a:srgbClr val="111827"/>
                </a:solidFill>
                <a:latin typeface="Poppins"/>
              </a:rPr>
              <a:t>Budgeting, deals and household tips.</a:t>
            </a:r>
          </a:p>
        </p:txBody>
      </p:sp>
      <p:sp>
        <p:nvSpPr>
          <p:cNvPr id="26" name="Oval 25"/>
          <p:cNvSpPr/>
          <p:nvPr/>
        </p:nvSpPr>
        <p:spPr>
          <a:xfrm>
            <a:off x="4590288" y="4142232"/>
            <a:ext cx="118872" cy="118872"/>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846319" y="4023360"/>
            <a:ext cx="2880360" cy="548640"/>
          </a:xfrm>
          <a:prstGeom prst="rect">
            <a:avLst/>
          </a:prstGeom>
          <a:noFill/>
        </p:spPr>
        <p:txBody>
          <a:bodyPr wrap="square" lIns="0" rIns="0" tIns="0" bIns="0" anchor="t">
            <a:spAutoFit/>
          </a:bodyPr>
          <a:lstStyle/>
          <a:p>
            <a:pPr algn="l"/>
            <a:r>
              <a:rPr sz="1250" b="0">
                <a:solidFill>
                  <a:srgbClr val="5B6478"/>
                </a:solidFill>
                <a:latin typeface="Poppins"/>
              </a:rPr>
              <a:t>Phone, utilities and internet</a:t>
            </a:r>
          </a:p>
        </p:txBody>
      </p:sp>
      <p:sp>
        <p:nvSpPr>
          <p:cNvPr id="28" name="Oval 27"/>
          <p:cNvSpPr/>
          <p:nvPr/>
        </p:nvSpPr>
        <p:spPr>
          <a:xfrm>
            <a:off x="4590288" y="4764024"/>
            <a:ext cx="118872" cy="118872"/>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846319" y="4645152"/>
            <a:ext cx="2880360" cy="548640"/>
          </a:xfrm>
          <a:prstGeom prst="rect">
            <a:avLst/>
          </a:prstGeom>
          <a:noFill/>
        </p:spPr>
        <p:txBody>
          <a:bodyPr wrap="square" lIns="0" rIns="0" tIns="0" bIns="0" anchor="t">
            <a:spAutoFit/>
          </a:bodyPr>
          <a:lstStyle/>
          <a:p>
            <a:pPr algn="l"/>
            <a:r>
              <a:rPr sz="1250" b="0">
                <a:solidFill>
                  <a:srgbClr val="5B6478"/>
                </a:solidFill>
                <a:latin typeface="Poppins"/>
              </a:rPr>
              <a:t>$2 to you for every $100 bill</a:t>
            </a:r>
          </a:p>
        </p:txBody>
      </p:sp>
      <p:sp>
        <p:nvSpPr>
          <p:cNvPr id="30" name="Oval 29"/>
          <p:cNvSpPr/>
          <p:nvPr/>
        </p:nvSpPr>
        <p:spPr>
          <a:xfrm>
            <a:off x="4590288" y="5385816"/>
            <a:ext cx="118872" cy="118872"/>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846319" y="5266944"/>
            <a:ext cx="2880360" cy="548640"/>
          </a:xfrm>
          <a:prstGeom prst="rect">
            <a:avLst/>
          </a:prstGeom>
          <a:noFill/>
        </p:spPr>
        <p:txBody>
          <a:bodyPr wrap="square" lIns="0" rIns="0" tIns="0" bIns="0" anchor="t">
            <a:spAutoFit/>
          </a:bodyPr>
          <a:lstStyle/>
          <a:p>
            <a:pPr algn="l"/>
            <a:r>
              <a:rPr sz="1250" b="0">
                <a:solidFill>
                  <a:srgbClr val="5B6478"/>
                </a:solidFill>
                <a:latin typeface="Poppins"/>
              </a:rPr>
              <a:t>Easy, everyday content</a:t>
            </a:r>
          </a:p>
        </p:txBody>
      </p:sp>
      <p:sp>
        <p:nvSpPr>
          <p:cNvPr id="32" name="Rounded Rectangle 31"/>
          <p:cNvSpPr/>
          <p:nvPr/>
        </p:nvSpPr>
        <p:spPr>
          <a:xfrm>
            <a:off x="8046719" y="2103120"/>
            <a:ext cx="3584448" cy="4069080"/>
          </a:xfrm>
          <a:prstGeom prst="roundRect">
            <a:avLst>
              <a:gd name="adj" fmla="val 6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46719" y="2103120"/>
            <a:ext cx="3584448" cy="91440"/>
          </a:xfrm>
          <a:prstGeom prst="rect">
            <a:avLst/>
          </a:prstGeom>
          <a:solidFill>
            <a:srgbClr val="6D4B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21040" y="2377440"/>
            <a:ext cx="3108960" cy="411480"/>
          </a:xfrm>
          <a:prstGeom prst="rect">
            <a:avLst/>
          </a:prstGeom>
          <a:noFill/>
        </p:spPr>
        <p:txBody>
          <a:bodyPr wrap="square" lIns="0" rIns="0" tIns="0" bIns="0" anchor="t">
            <a:spAutoFit/>
          </a:bodyPr>
          <a:lstStyle/>
          <a:p>
            <a:pPr algn="l"/>
            <a:r>
              <a:rPr sz="2200" b="1">
                <a:solidFill>
                  <a:srgbClr val="6D4BC3"/>
                </a:solidFill>
                <a:latin typeface="Poppins"/>
              </a:rPr>
              <a:t>Generous supporters</a:t>
            </a:r>
          </a:p>
        </p:txBody>
      </p:sp>
      <p:sp>
        <p:nvSpPr>
          <p:cNvPr id="35" name="Rounded Rectangle 34"/>
          <p:cNvSpPr/>
          <p:nvPr/>
        </p:nvSpPr>
        <p:spPr>
          <a:xfrm>
            <a:off x="8321040" y="2852928"/>
            <a:ext cx="2514600" cy="329184"/>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21040" y="2852928"/>
            <a:ext cx="2514600" cy="329184"/>
          </a:xfrm>
          <a:prstGeom prst="rect">
            <a:avLst/>
          </a:prstGeom>
          <a:noFill/>
        </p:spPr>
        <p:txBody>
          <a:bodyPr wrap="square" lIns="0" rIns="0" tIns="0" bIns="0" anchor="ctr">
            <a:spAutoFit/>
          </a:bodyPr>
          <a:lstStyle/>
          <a:p>
            <a:pPr algn="ctr"/>
            <a:r>
              <a:rPr sz="1100" b="1">
                <a:solidFill>
                  <a:srgbClr val="6D4BC3"/>
                </a:solidFill>
                <a:latin typeface="Poppins"/>
              </a:rPr>
              <a:t>For lifestyle creators</a:t>
            </a:r>
          </a:p>
        </p:txBody>
      </p:sp>
      <p:sp>
        <p:nvSpPr>
          <p:cNvPr id="37" name="TextBox 36"/>
          <p:cNvSpPr txBox="1"/>
          <p:nvPr/>
        </p:nvSpPr>
        <p:spPr>
          <a:xfrm>
            <a:off x="8321040" y="3337560"/>
            <a:ext cx="3108960" cy="548640"/>
          </a:xfrm>
          <a:prstGeom prst="rect">
            <a:avLst/>
          </a:prstGeom>
          <a:noFill/>
        </p:spPr>
        <p:txBody>
          <a:bodyPr wrap="square" lIns="0" rIns="0" tIns="0" bIns="0" anchor="t">
            <a:spAutoFit/>
          </a:bodyPr>
          <a:lstStyle/>
          <a:p>
            <a:pPr algn="l"/>
            <a:r>
              <a:rPr sz="1400" b="1">
                <a:solidFill>
                  <a:srgbClr val="111827"/>
                </a:solidFill>
                <a:latin typeface="Poppins"/>
              </a:rPr>
              <a:t>Audiences who love to help others.</a:t>
            </a:r>
          </a:p>
        </p:txBody>
      </p:sp>
      <p:sp>
        <p:nvSpPr>
          <p:cNvPr id="38" name="Oval 37"/>
          <p:cNvSpPr/>
          <p:nvPr/>
        </p:nvSpPr>
        <p:spPr>
          <a:xfrm>
            <a:off x="8339327" y="4142232"/>
            <a:ext cx="118872" cy="118872"/>
          </a:xfrm>
          <a:prstGeom prst="ellipse">
            <a:avLst/>
          </a:prstGeom>
          <a:solidFill>
            <a:srgbClr val="6D4B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595359" y="4023360"/>
            <a:ext cx="2880360" cy="548640"/>
          </a:xfrm>
          <a:prstGeom prst="rect">
            <a:avLst/>
          </a:prstGeom>
          <a:noFill/>
        </p:spPr>
        <p:txBody>
          <a:bodyPr wrap="square" lIns="0" rIns="0" tIns="0" bIns="0" anchor="t">
            <a:spAutoFit/>
          </a:bodyPr>
          <a:lstStyle/>
          <a:p>
            <a:pPr algn="l"/>
            <a:r>
              <a:rPr sz="1250" b="0">
                <a:solidFill>
                  <a:srgbClr val="5B6478"/>
                </a:solidFill>
                <a:latin typeface="Poppins"/>
              </a:rPr>
              <a:t>Supporters choose who they help</a:t>
            </a:r>
          </a:p>
        </p:txBody>
      </p:sp>
      <p:sp>
        <p:nvSpPr>
          <p:cNvPr id="40" name="Oval 39"/>
          <p:cNvSpPr/>
          <p:nvPr/>
        </p:nvSpPr>
        <p:spPr>
          <a:xfrm>
            <a:off x="8339327" y="4764024"/>
            <a:ext cx="118872" cy="118872"/>
          </a:xfrm>
          <a:prstGeom prst="ellipse">
            <a:avLst/>
          </a:prstGeom>
          <a:solidFill>
            <a:srgbClr val="6D4B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595359" y="4645152"/>
            <a:ext cx="2880360" cy="548640"/>
          </a:xfrm>
          <a:prstGeom prst="rect">
            <a:avLst/>
          </a:prstGeom>
          <a:noFill/>
        </p:spPr>
        <p:txBody>
          <a:bodyPr wrap="square" lIns="0" rIns="0" tIns="0" bIns="0" anchor="t">
            <a:spAutoFit/>
          </a:bodyPr>
          <a:lstStyle/>
          <a:p>
            <a:pPr algn="l"/>
            <a:r>
              <a:rPr sz="1250" b="0">
                <a:solidFill>
                  <a:srgbClr val="5B6478"/>
                </a:solidFill>
                <a:latin typeface="Poppins"/>
              </a:rPr>
              <a:t>Family-friendly and respectful, always</a:t>
            </a:r>
          </a:p>
        </p:txBody>
      </p:sp>
      <p:sp>
        <p:nvSpPr>
          <p:cNvPr id="42" name="Oval 41"/>
          <p:cNvSpPr/>
          <p:nvPr/>
        </p:nvSpPr>
        <p:spPr>
          <a:xfrm>
            <a:off x="8339327" y="5385816"/>
            <a:ext cx="118872" cy="118872"/>
          </a:xfrm>
          <a:prstGeom prst="ellipse">
            <a:avLst/>
          </a:prstGeom>
          <a:solidFill>
            <a:srgbClr val="6D4B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595359" y="5266944"/>
            <a:ext cx="2880360" cy="548640"/>
          </a:xfrm>
          <a:prstGeom prst="rect">
            <a:avLst/>
          </a:prstGeom>
          <a:noFill/>
        </p:spPr>
        <p:txBody>
          <a:bodyPr wrap="square" lIns="0" rIns="0" tIns="0" bIns="0" anchor="t">
            <a:spAutoFit/>
          </a:bodyPr>
          <a:lstStyle/>
          <a:p>
            <a:pPr algn="l"/>
            <a:r>
              <a:rPr sz="1250" b="0">
                <a:solidFill>
                  <a:srgbClr val="5B6478"/>
                </a:solidFill>
                <a:latin typeface="Poppins"/>
              </a:rPr>
              <a:t>Recognition, or help anonymously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2563EB"/>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FFFFFF"/>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11</a:t>
            </a:r>
          </a:p>
        </p:txBody>
      </p:sp>
      <p:sp>
        <p:nvSpPr>
          <p:cNvPr id="5" name="TextBox 4"/>
          <p:cNvSpPr txBox="1"/>
          <p:nvPr/>
        </p:nvSpPr>
        <p:spPr>
          <a:xfrm>
            <a:off x="548640" y="914400"/>
            <a:ext cx="6583680" cy="731520"/>
          </a:xfrm>
          <a:prstGeom prst="rect">
            <a:avLst/>
          </a:prstGeom>
          <a:noFill/>
        </p:spPr>
        <p:txBody>
          <a:bodyPr wrap="square" lIns="0" rIns="0" tIns="0" bIns="0" anchor="t">
            <a:spAutoFit/>
          </a:bodyPr>
          <a:lstStyle/>
          <a:p>
            <a:pPr algn="l"/>
            <a:r>
              <a:rPr sz="3600" b="1">
                <a:solidFill>
                  <a:srgbClr val="FFFFFF"/>
                </a:solidFill>
                <a:latin typeface="Poppins"/>
              </a:rPr>
              <a:t>How tracking works</a:t>
            </a:r>
          </a:p>
        </p:txBody>
      </p:sp>
      <p:sp>
        <p:nvSpPr>
          <p:cNvPr id="6" name="Rectangle 5"/>
          <p:cNvSpPr/>
          <p:nvPr/>
        </p:nvSpPr>
        <p:spPr>
          <a:xfrm>
            <a:off x="548640" y="1911095"/>
            <a:ext cx="64008" cy="768096"/>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874519"/>
            <a:ext cx="6217920" cy="411480"/>
          </a:xfrm>
          <a:prstGeom prst="rect">
            <a:avLst/>
          </a:prstGeom>
          <a:noFill/>
        </p:spPr>
        <p:txBody>
          <a:bodyPr wrap="square" lIns="0" rIns="0" tIns="0" bIns="0" anchor="t">
            <a:spAutoFit/>
          </a:bodyPr>
          <a:lstStyle/>
          <a:p>
            <a:pPr algn="l"/>
            <a:r>
              <a:rPr sz="1900" b="1">
                <a:solidFill>
                  <a:srgbClr val="FFFFFF"/>
                </a:solidFill>
                <a:latin typeface="Poppins"/>
              </a:rPr>
              <a:t>Your link, code and QR</a:t>
            </a:r>
          </a:p>
        </p:txBody>
      </p:sp>
      <p:sp>
        <p:nvSpPr>
          <p:cNvPr id="8" name="TextBox 7"/>
          <p:cNvSpPr txBox="1"/>
          <p:nvPr/>
        </p:nvSpPr>
        <p:spPr>
          <a:xfrm>
            <a:off x="822960" y="2304287"/>
            <a:ext cx="6217920" cy="411480"/>
          </a:xfrm>
          <a:prstGeom prst="rect">
            <a:avLst/>
          </a:prstGeom>
          <a:noFill/>
        </p:spPr>
        <p:txBody>
          <a:bodyPr wrap="square" lIns="0" rIns="0" tIns="0" bIns="0" anchor="t">
            <a:spAutoFit/>
          </a:bodyPr>
          <a:lstStyle/>
          <a:p>
            <a:pPr algn="l"/>
            <a:r>
              <a:rPr sz="1400" b="0">
                <a:solidFill>
                  <a:srgbClr val="D5E0FB"/>
                </a:solidFill>
                <a:latin typeface="Poppins"/>
              </a:rPr>
              <a:t>Share them in posts, stories and your bio.</a:t>
            </a:r>
          </a:p>
        </p:txBody>
      </p:sp>
      <p:sp>
        <p:nvSpPr>
          <p:cNvPr id="9" name="Rectangle 8"/>
          <p:cNvSpPr/>
          <p:nvPr/>
        </p:nvSpPr>
        <p:spPr>
          <a:xfrm>
            <a:off x="548640" y="2962656"/>
            <a:ext cx="64008" cy="768096"/>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2926079"/>
            <a:ext cx="6217920" cy="411480"/>
          </a:xfrm>
          <a:prstGeom prst="rect">
            <a:avLst/>
          </a:prstGeom>
          <a:noFill/>
        </p:spPr>
        <p:txBody>
          <a:bodyPr wrap="square" lIns="0" rIns="0" tIns="0" bIns="0" anchor="t">
            <a:spAutoFit/>
          </a:bodyPr>
          <a:lstStyle/>
          <a:p>
            <a:pPr algn="l"/>
            <a:r>
              <a:rPr sz="1900" b="1">
                <a:solidFill>
                  <a:srgbClr val="FFFFFF"/>
                </a:solidFill>
                <a:latin typeface="Poppins"/>
              </a:rPr>
              <a:t>Counted in the app</a:t>
            </a:r>
          </a:p>
        </p:txBody>
      </p:sp>
      <p:sp>
        <p:nvSpPr>
          <p:cNvPr id="11" name="TextBox 10"/>
          <p:cNvSpPr txBox="1"/>
          <p:nvPr/>
        </p:nvSpPr>
        <p:spPr>
          <a:xfrm>
            <a:off x="822960" y="3355848"/>
            <a:ext cx="6217920" cy="411480"/>
          </a:xfrm>
          <a:prstGeom prst="rect">
            <a:avLst/>
          </a:prstGeom>
          <a:noFill/>
        </p:spPr>
        <p:txBody>
          <a:bodyPr wrap="square" lIns="0" rIns="0" tIns="0" bIns="0" anchor="t">
            <a:spAutoFit/>
          </a:bodyPr>
          <a:lstStyle/>
          <a:p>
            <a:pPr algn="l"/>
            <a:r>
              <a:rPr sz="1400" b="0">
                <a:solidFill>
                  <a:srgbClr val="D5E0FB"/>
                </a:solidFill>
                <a:latin typeface="Poppins"/>
              </a:rPr>
              <a:t>The Referrals screen shows who joined and who verified.</a:t>
            </a:r>
          </a:p>
        </p:txBody>
      </p:sp>
      <p:sp>
        <p:nvSpPr>
          <p:cNvPr id="12" name="Rectangle 11"/>
          <p:cNvSpPr/>
          <p:nvPr/>
        </p:nvSpPr>
        <p:spPr>
          <a:xfrm>
            <a:off x="548640" y="4014215"/>
            <a:ext cx="64008" cy="768096"/>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60" y="3977639"/>
            <a:ext cx="6217920" cy="411480"/>
          </a:xfrm>
          <a:prstGeom prst="rect">
            <a:avLst/>
          </a:prstGeom>
          <a:noFill/>
        </p:spPr>
        <p:txBody>
          <a:bodyPr wrap="square" lIns="0" rIns="0" tIns="0" bIns="0" anchor="t">
            <a:spAutoFit/>
          </a:bodyPr>
          <a:lstStyle/>
          <a:p>
            <a:pPr algn="l"/>
            <a:r>
              <a:rPr sz="1900" b="1">
                <a:solidFill>
                  <a:srgbClr val="FFFFFF"/>
                </a:solidFill>
                <a:latin typeface="Poppins"/>
              </a:rPr>
              <a:t>Paid monthly</a:t>
            </a:r>
          </a:p>
        </p:txBody>
      </p:sp>
      <p:sp>
        <p:nvSpPr>
          <p:cNvPr id="14" name="TextBox 13"/>
          <p:cNvSpPr txBox="1"/>
          <p:nvPr/>
        </p:nvSpPr>
        <p:spPr>
          <a:xfrm>
            <a:off x="822960" y="4407407"/>
            <a:ext cx="6217920" cy="411480"/>
          </a:xfrm>
          <a:prstGeom prst="rect">
            <a:avLst/>
          </a:prstGeom>
          <a:noFill/>
        </p:spPr>
        <p:txBody>
          <a:bodyPr wrap="square" lIns="0" rIns="0" tIns="0" bIns="0" anchor="t">
            <a:spAutoFit/>
          </a:bodyPr>
          <a:lstStyle/>
          <a:p>
            <a:pPr algn="l"/>
            <a:r>
              <a:rPr sz="1400" b="0">
                <a:solidFill>
                  <a:srgbClr val="D5E0FB"/>
                </a:solidFill>
                <a:latin typeface="Poppins"/>
              </a:rPr>
              <a:t>Payouts each month, with a statement.</a:t>
            </a:r>
          </a:p>
        </p:txBody>
      </p:sp>
      <p:sp>
        <p:nvSpPr>
          <p:cNvPr id="15" name="Rectangle 14"/>
          <p:cNvSpPr/>
          <p:nvPr/>
        </p:nvSpPr>
        <p:spPr>
          <a:xfrm>
            <a:off x="548640" y="5065776"/>
            <a:ext cx="64008" cy="768096"/>
          </a:xfrm>
          <a:prstGeom prst="rect">
            <a:avLst/>
          </a:prstGeom>
          <a:solidFill>
            <a:srgbClr val="F5B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029200"/>
            <a:ext cx="6217920" cy="411480"/>
          </a:xfrm>
          <a:prstGeom prst="rect">
            <a:avLst/>
          </a:prstGeom>
          <a:noFill/>
        </p:spPr>
        <p:txBody>
          <a:bodyPr wrap="square" lIns="0" rIns="0" tIns="0" bIns="0" anchor="t">
            <a:spAutoFit/>
          </a:bodyPr>
          <a:lstStyle/>
          <a:p>
            <a:pPr algn="l"/>
            <a:r>
              <a:rPr sz="1900" b="1">
                <a:solidFill>
                  <a:srgbClr val="FFFFFF"/>
                </a:solidFill>
                <a:latin typeface="Poppins"/>
              </a:rPr>
              <a:t>Only real members count</a:t>
            </a:r>
          </a:p>
        </p:txBody>
      </p:sp>
      <p:sp>
        <p:nvSpPr>
          <p:cNvPr id="17" name="TextBox 16"/>
          <p:cNvSpPr txBox="1"/>
          <p:nvPr/>
        </p:nvSpPr>
        <p:spPr>
          <a:xfrm>
            <a:off x="822960" y="5458968"/>
            <a:ext cx="6217920" cy="411480"/>
          </a:xfrm>
          <a:prstGeom prst="rect">
            <a:avLst/>
          </a:prstGeom>
          <a:noFill/>
        </p:spPr>
        <p:txBody>
          <a:bodyPr wrap="square" lIns="0" rIns="0" tIns="0" bIns="0" anchor="t">
            <a:spAutoFit/>
          </a:bodyPr>
          <a:lstStyle/>
          <a:p>
            <a:pPr algn="l"/>
            <a:r>
              <a:rPr sz="1400" b="0">
                <a:solidFill>
                  <a:srgbClr val="D5E0FB"/>
                </a:solidFill>
                <a:latin typeface="Poppins"/>
              </a:rPr>
              <a:t>Verified people and completed payments only. No fake or self-referrals.</a:t>
            </a:r>
          </a:p>
        </p:txBody>
      </p:sp>
      <p:pic>
        <p:nvPicPr>
          <p:cNvPr id="18" name="Picture 17" descr="referrals.png"/>
          <p:cNvPicPr>
            <a:picLocks noChangeAspect="1"/>
          </p:cNvPicPr>
          <p:nvPr/>
        </p:nvPicPr>
        <p:blipFill>
          <a:blip r:embed="rId3"/>
          <a:stretch>
            <a:fillRect/>
          </a:stretch>
        </p:blipFill>
        <p:spPr>
          <a:xfrm>
            <a:off x="7360920" y="621792"/>
            <a:ext cx="2113702" cy="5623560"/>
          </a:xfrm>
          <a:prstGeom prst="rect">
            <a:avLst/>
          </a:prstGeom>
        </p:spPr>
      </p:pic>
      <p:pic>
        <p:nvPicPr>
          <p:cNvPr id="19" name="Picture 18" descr="referrals-list.png"/>
          <p:cNvPicPr>
            <a:picLocks noChangeAspect="1"/>
          </p:cNvPicPr>
          <p:nvPr/>
        </p:nvPicPr>
        <p:blipFill>
          <a:blip r:embed="rId4"/>
          <a:stretch>
            <a:fillRect/>
          </a:stretch>
        </p:blipFill>
        <p:spPr>
          <a:xfrm>
            <a:off x="9692640" y="621792"/>
            <a:ext cx="2113702" cy="56235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logo-sm.png"/>
          <p:cNvPicPr>
            <a:picLocks noChangeAspect="1"/>
          </p:cNvPicPr>
          <p:nvPr/>
        </p:nvPicPr>
        <p:blipFill>
          <a:blip r:embed="rId2"/>
          <a:stretch>
            <a:fillRect/>
          </a:stretch>
        </p:blipFill>
        <p:spPr>
          <a:xfrm>
            <a:off x="548640" y="384048"/>
            <a:ext cx="329184" cy="329184"/>
          </a:xfrm>
          <a:prstGeom prst="rect">
            <a:avLst/>
          </a:prstGeom>
        </p:spPr>
      </p:pic>
      <p:sp>
        <p:nvSpPr>
          <p:cNvPr id="3" name="TextBox 2"/>
          <p:cNvSpPr txBox="1"/>
          <p:nvPr/>
        </p:nvSpPr>
        <p:spPr>
          <a:xfrm>
            <a:off x="969264" y="365760"/>
            <a:ext cx="1828800" cy="365760"/>
          </a:xfrm>
          <a:prstGeom prst="rect">
            <a:avLst/>
          </a:prstGeom>
          <a:noFill/>
        </p:spPr>
        <p:txBody>
          <a:bodyPr wrap="square" lIns="0" rIns="0" tIns="0" bIns="0" anchor="t">
            <a:spAutoFit/>
          </a:bodyPr>
          <a:lstStyle/>
          <a:p>
            <a:pPr algn="l"/>
            <a:r>
              <a:rPr sz="1700" b="1">
                <a:solidFill>
                  <a:srgbClr val="111827"/>
                </a:solidFill>
                <a:latin typeface="Poppins"/>
              </a:rPr>
              <a:t>given</a:t>
            </a:r>
          </a:p>
        </p:txBody>
      </p:sp>
      <p:sp>
        <p:nvSpPr>
          <p:cNvPr id="4" name="TextBox 3"/>
          <p:cNvSpPr txBox="1"/>
          <p:nvPr/>
        </p:nvSpPr>
        <p:spPr>
          <a:xfrm>
            <a:off x="11091672" y="6382512"/>
            <a:ext cx="548640" cy="274320"/>
          </a:xfrm>
          <a:prstGeom prst="rect">
            <a:avLst/>
          </a:prstGeom>
          <a:noFill/>
        </p:spPr>
        <p:txBody>
          <a:bodyPr wrap="square" lIns="0" rIns="0" tIns="0" bIns="0" anchor="t">
            <a:spAutoFit/>
          </a:bodyPr>
          <a:lstStyle/>
          <a:p>
            <a:pPr algn="r"/>
            <a:r>
              <a:rPr sz="1000" b="0">
                <a:solidFill>
                  <a:srgbClr val="8E9AB8"/>
                </a:solidFill>
                <a:latin typeface="Poppins"/>
              </a:rPr>
              <a:t>12</a:t>
            </a:r>
          </a:p>
        </p:txBody>
      </p:sp>
      <p:sp>
        <p:nvSpPr>
          <p:cNvPr id="5" name="TextBox 4"/>
          <p:cNvSpPr txBox="1"/>
          <p:nvPr/>
        </p:nvSpPr>
        <p:spPr>
          <a:xfrm>
            <a:off x="548640" y="6382512"/>
            <a:ext cx="10241280" cy="274320"/>
          </a:xfrm>
          <a:prstGeom prst="rect">
            <a:avLst/>
          </a:prstGeom>
          <a:noFill/>
        </p:spPr>
        <p:txBody>
          <a:bodyPr wrap="square" lIns="0" rIns="0" tIns="0" bIns="0" anchor="t">
            <a:spAutoFit/>
          </a:bodyPr>
          <a:lstStyle/>
          <a:p>
            <a:pPr algn="l"/>
            <a:r>
              <a:rPr sz="1000" b="0">
                <a:solidFill>
                  <a:srgbClr val="8E9AB8"/>
                </a:solidFill>
                <a:latin typeface="Poppins"/>
              </a:rPr>
              <a:t>Illustrative examples, not guaranteed earnings. Rates to be agreed.</a:t>
            </a:r>
          </a:p>
        </p:txBody>
      </p:sp>
      <p:sp>
        <p:nvSpPr>
          <p:cNvPr id="6" name="TextBox 5"/>
          <p:cNvSpPr txBox="1"/>
          <p:nvPr/>
        </p:nvSpPr>
        <p:spPr>
          <a:xfrm>
            <a:off x="548640" y="868680"/>
            <a:ext cx="10972800" cy="640080"/>
          </a:xfrm>
          <a:prstGeom prst="rect">
            <a:avLst/>
          </a:prstGeom>
          <a:noFill/>
        </p:spPr>
        <p:txBody>
          <a:bodyPr wrap="square" lIns="0" rIns="0" tIns="0" bIns="0" anchor="t">
            <a:spAutoFit/>
          </a:bodyPr>
          <a:lstStyle/>
          <a:p>
            <a:pPr algn="l"/>
            <a:r>
              <a:rPr sz="3400" b="1">
                <a:solidFill>
                  <a:srgbClr val="111827"/>
                </a:solidFill>
                <a:latin typeface="Poppins"/>
              </a:rPr>
              <a:t>What we need from you, and next steps</a:t>
            </a:r>
          </a:p>
        </p:txBody>
      </p:sp>
      <p:sp>
        <p:nvSpPr>
          <p:cNvPr id="7" name="TextBox 6"/>
          <p:cNvSpPr txBox="1"/>
          <p:nvPr/>
        </p:nvSpPr>
        <p:spPr>
          <a:xfrm>
            <a:off x="548640" y="1691640"/>
            <a:ext cx="5303520" cy="365760"/>
          </a:xfrm>
          <a:prstGeom prst="rect">
            <a:avLst/>
          </a:prstGeom>
          <a:noFill/>
        </p:spPr>
        <p:txBody>
          <a:bodyPr wrap="square" lIns="0" rIns="0" tIns="0" bIns="0" anchor="t">
            <a:spAutoFit/>
          </a:bodyPr>
          <a:lstStyle/>
          <a:p>
            <a:pPr algn="l"/>
            <a:r>
              <a:rPr sz="1800" b="1">
                <a:solidFill>
                  <a:srgbClr val="2563EB"/>
                </a:solidFill>
                <a:latin typeface="Poppins"/>
              </a:rPr>
              <a:t>What we need from you</a:t>
            </a:r>
          </a:p>
        </p:txBody>
      </p:sp>
      <p:sp>
        <p:nvSpPr>
          <p:cNvPr id="8" name="Rounded Rectangle 7"/>
          <p:cNvSpPr/>
          <p:nvPr/>
        </p:nvSpPr>
        <p:spPr>
          <a:xfrm>
            <a:off x="548640" y="2240280"/>
            <a:ext cx="5303520" cy="731520"/>
          </a:xfrm>
          <a:prstGeom prst="roundRect">
            <a:avLst>
              <a:gd name="adj" fmla="val 15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2240280"/>
            <a:ext cx="4937760" cy="731520"/>
          </a:xfrm>
          <a:prstGeom prst="rect">
            <a:avLst/>
          </a:prstGeom>
          <a:noFill/>
        </p:spPr>
        <p:txBody>
          <a:bodyPr wrap="square" lIns="0" rIns="0" tIns="0" bIns="0" anchor="ctr">
            <a:spAutoFit/>
          </a:bodyPr>
          <a:lstStyle/>
          <a:p>
            <a:pPr algn="l"/>
            <a:r>
              <a:rPr sz="1400" b="0">
                <a:solidFill>
                  <a:srgbClr val="111827"/>
                </a:solidFill>
                <a:latin typeface="Poppins"/>
              </a:rPr>
              <a:t>Share Given honestly with your own link, code or QR.</a:t>
            </a:r>
          </a:p>
        </p:txBody>
      </p:sp>
      <p:sp>
        <p:nvSpPr>
          <p:cNvPr id="10" name="Rounded Rectangle 9"/>
          <p:cNvSpPr/>
          <p:nvPr/>
        </p:nvSpPr>
        <p:spPr>
          <a:xfrm>
            <a:off x="548640" y="3108960"/>
            <a:ext cx="5303520" cy="731520"/>
          </a:xfrm>
          <a:prstGeom prst="roundRect">
            <a:avLst>
              <a:gd name="adj" fmla="val 15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3108960"/>
            <a:ext cx="4937760" cy="731520"/>
          </a:xfrm>
          <a:prstGeom prst="rect">
            <a:avLst/>
          </a:prstGeom>
          <a:noFill/>
        </p:spPr>
        <p:txBody>
          <a:bodyPr wrap="square" lIns="0" rIns="0" tIns="0" bIns="0" anchor="ctr">
            <a:spAutoFit/>
          </a:bodyPr>
          <a:lstStyle/>
          <a:p>
            <a:pPr algn="l"/>
            <a:r>
              <a:rPr sz="1400" b="0">
                <a:solidFill>
                  <a:srgbClr val="111827"/>
                </a:solidFill>
                <a:latin typeface="Poppins"/>
              </a:rPr>
              <a:t>Label every paid post as an ad (#ad) and follow FTC rules.</a:t>
            </a:r>
          </a:p>
        </p:txBody>
      </p:sp>
      <p:sp>
        <p:nvSpPr>
          <p:cNvPr id="12" name="Rounded Rectangle 11"/>
          <p:cNvSpPr/>
          <p:nvPr/>
        </p:nvSpPr>
        <p:spPr>
          <a:xfrm>
            <a:off x="548640" y="3977639"/>
            <a:ext cx="5303520" cy="731520"/>
          </a:xfrm>
          <a:prstGeom prst="roundRect">
            <a:avLst>
              <a:gd name="adj" fmla="val 15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3977639"/>
            <a:ext cx="4937760" cy="731520"/>
          </a:xfrm>
          <a:prstGeom prst="rect">
            <a:avLst/>
          </a:prstGeom>
          <a:noFill/>
        </p:spPr>
        <p:txBody>
          <a:bodyPr wrap="square" lIns="0" rIns="0" tIns="0" bIns="0" anchor="ctr">
            <a:spAutoFit/>
          </a:bodyPr>
          <a:lstStyle/>
          <a:p>
            <a:pPr algn="l"/>
            <a:r>
              <a:rPr sz="1400" b="0">
                <a:solidFill>
                  <a:srgbClr val="111827"/>
                </a:solidFill>
                <a:latin typeface="Poppins"/>
              </a:rPr>
              <a:t>Never promise followers that a bill will be paid.</a:t>
            </a:r>
          </a:p>
        </p:txBody>
      </p:sp>
      <p:sp>
        <p:nvSpPr>
          <p:cNvPr id="14" name="Rounded Rectangle 13"/>
          <p:cNvSpPr/>
          <p:nvPr/>
        </p:nvSpPr>
        <p:spPr>
          <a:xfrm>
            <a:off x="548640" y="4846320"/>
            <a:ext cx="5303520" cy="731520"/>
          </a:xfrm>
          <a:prstGeom prst="roundRect">
            <a:avLst>
              <a:gd name="adj" fmla="val 15000"/>
            </a:avLst>
          </a:prstGeom>
          <a:solidFill>
            <a:srgbClr val="F4F7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4846320"/>
            <a:ext cx="4937760" cy="731520"/>
          </a:xfrm>
          <a:prstGeom prst="rect">
            <a:avLst/>
          </a:prstGeom>
          <a:noFill/>
        </p:spPr>
        <p:txBody>
          <a:bodyPr wrap="square" lIns="0" rIns="0" tIns="0" bIns="0" anchor="ctr">
            <a:spAutoFit/>
          </a:bodyPr>
          <a:lstStyle/>
          <a:p>
            <a:pPr algn="l"/>
            <a:r>
              <a:rPr sz="1400" b="0">
                <a:solidFill>
                  <a:srgbClr val="111827"/>
                </a:solidFill>
                <a:latin typeface="Poppins"/>
              </a:rPr>
              <a:t>Keep it family-friendly and respectful.</a:t>
            </a:r>
          </a:p>
        </p:txBody>
      </p:sp>
      <p:sp>
        <p:nvSpPr>
          <p:cNvPr id="16" name="TextBox 15"/>
          <p:cNvSpPr txBox="1"/>
          <p:nvPr/>
        </p:nvSpPr>
        <p:spPr>
          <a:xfrm>
            <a:off x="6355080" y="1691640"/>
            <a:ext cx="5303520" cy="365760"/>
          </a:xfrm>
          <a:prstGeom prst="rect">
            <a:avLst/>
          </a:prstGeom>
          <a:noFill/>
        </p:spPr>
        <p:txBody>
          <a:bodyPr wrap="square" lIns="0" rIns="0" tIns="0" bIns="0" anchor="t">
            <a:spAutoFit/>
          </a:bodyPr>
          <a:lstStyle/>
          <a:p>
            <a:pPr algn="l"/>
            <a:r>
              <a:rPr sz="1800" b="1">
                <a:solidFill>
                  <a:srgbClr val="2563EB"/>
                </a:solidFill>
                <a:latin typeface="Poppins"/>
              </a:rPr>
              <a:t>Next steps</a:t>
            </a:r>
          </a:p>
        </p:txBody>
      </p:sp>
      <p:sp>
        <p:nvSpPr>
          <p:cNvPr id="17" name="Oval 16"/>
          <p:cNvSpPr/>
          <p:nvPr/>
        </p:nvSpPr>
        <p:spPr>
          <a:xfrm>
            <a:off x="6355080" y="2350008"/>
            <a:ext cx="475488" cy="475488"/>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5080" y="2350008"/>
            <a:ext cx="475488" cy="475488"/>
          </a:xfrm>
          <a:prstGeom prst="rect">
            <a:avLst/>
          </a:prstGeom>
          <a:noFill/>
        </p:spPr>
        <p:txBody>
          <a:bodyPr wrap="square" lIns="0" rIns="0" tIns="0" bIns="0" anchor="ctr">
            <a:spAutoFit/>
          </a:bodyPr>
          <a:lstStyle/>
          <a:p>
            <a:pPr algn="ctr"/>
            <a:r>
              <a:rPr sz="1600" b="1">
                <a:solidFill>
                  <a:srgbClr val="FFFFFF"/>
                </a:solidFill>
                <a:latin typeface="Poppins"/>
              </a:rPr>
              <a:t>1</a:t>
            </a:r>
          </a:p>
        </p:txBody>
      </p:sp>
      <p:sp>
        <p:nvSpPr>
          <p:cNvPr id="19" name="TextBox 18"/>
          <p:cNvSpPr txBox="1"/>
          <p:nvPr/>
        </p:nvSpPr>
        <p:spPr>
          <a:xfrm>
            <a:off x="7040880" y="2258568"/>
            <a:ext cx="4572000" cy="365760"/>
          </a:xfrm>
          <a:prstGeom prst="rect">
            <a:avLst/>
          </a:prstGeom>
          <a:noFill/>
        </p:spPr>
        <p:txBody>
          <a:bodyPr wrap="square" lIns="0" rIns="0" tIns="0" bIns="0" anchor="t">
            <a:spAutoFit/>
          </a:bodyPr>
          <a:lstStyle/>
          <a:p>
            <a:pPr algn="l"/>
            <a:r>
              <a:rPr sz="1600" b="1">
                <a:solidFill>
                  <a:srgbClr val="111827"/>
                </a:solidFill>
                <a:latin typeface="Poppins"/>
              </a:rPr>
              <a:t>Book a call</a:t>
            </a:r>
          </a:p>
        </p:txBody>
      </p:sp>
      <p:sp>
        <p:nvSpPr>
          <p:cNvPr id="20" name="TextBox 19">
            <a:hlinkClick r:id="rId3"/>
          </p:cNvPr>
          <p:cNvSpPr txBox="1"/>
          <p:nvPr/>
        </p:nvSpPr>
        <p:spPr>
          <a:xfrm>
            <a:off x="7040880" y="2624328"/>
            <a:ext cx="4572000" cy="365760"/>
          </a:xfrm>
          <a:prstGeom prst="rect">
            <a:avLst/>
          </a:prstGeom>
          <a:noFill/>
        </p:spPr>
        <p:txBody>
          <a:bodyPr wrap="square" lIns="0" rIns="0" tIns="0" bIns="0" anchor="t">
            <a:spAutoFit/>
          </a:bodyPr>
          <a:lstStyle/>
          <a:p>
            <a:pPr algn="l"/>
            <a:r>
              <a:rPr sz="1300" b="0">
                <a:solidFill>
                  <a:srgbClr val="2563EB"/>
                </a:solidFill>
                <a:latin typeface="Poppins"/>
              </a:rPr>
              <a:t>usegiven.com/join/#book</a:t>
            </a:r>
          </a:p>
        </p:txBody>
      </p:sp>
      <p:sp>
        <p:nvSpPr>
          <p:cNvPr id="21" name="Oval 20"/>
          <p:cNvSpPr/>
          <p:nvPr/>
        </p:nvSpPr>
        <p:spPr>
          <a:xfrm>
            <a:off x="6355080" y="3218688"/>
            <a:ext cx="475488" cy="475488"/>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218688"/>
            <a:ext cx="475488" cy="475488"/>
          </a:xfrm>
          <a:prstGeom prst="rect">
            <a:avLst/>
          </a:prstGeom>
          <a:noFill/>
        </p:spPr>
        <p:txBody>
          <a:bodyPr wrap="square" lIns="0" rIns="0" tIns="0" bIns="0" anchor="ctr">
            <a:spAutoFit/>
          </a:bodyPr>
          <a:lstStyle/>
          <a:p>
            <a:pPr algn="ctr"/>
            <a:r>
              <a:rPr sz="1600" b="1">
                <a:solidFill>
                  <a:srgbClr val="FFFFFF"/>
                </a:solidFill>
                <a:latin typeface="Poppins"/>
              </a:rPr>
              <a:t>2</a:t>
            </a:r>
          </a:p>
        </p:txBody>
      </p:sp>
      <p:sp>
        <p:nvSpPr>
          <p:cNvPr id="23" name="TextBox 22"/>
          <p:cNvSpPr txBox="1"/>
          <p:nvPr/>
        </p:nvSpPr>
        <p:spPr>
          <a:xfrm>
            <a:off x="7040880" y="3127248"/>
            <a:ext cx="4572000" cy="365760"/>
          </a:xfrm>
          <a:prstGeom prst="rect">
            <a:avLst/>
          </a:prstGeom>
          <a:noFill/>
        </p:spPr>
        <p:txBody>
          <a:bodyPr wrap="square" lIns="0" rIns="0" tIns="0" bIns="0" anchor="t">
            <a:spAutoFit/>
          </a:bodyPr>
          <a:lstStyle/>
          <a:p>
            <a:pPr algn="l"/>
            <a:r>
              <a:rPr sz="1600" b="1">
                <a:solidFill>
                  <a:srgbClr val="111827"/>
                </a:solidFill>
                <a:latin typeface="Poppins"/>
              </a:rPr>
              <a:t>Run your numbers</a:t>
            </a:r>
          </a:p>
        </p:txBody>
      </p:sp>
      <p:sp>
        <p:nvSpPr>
          <p:cNvPr id="24" name="TextBox 23">
            <a:hlinkClick r:id="rId4"/>
          </p:cNvPr>
          <p:cNvSpPr txBox="1"/>
          <p:nvPr/>
        </p:nvSpPr>
        <p:spPr>
          <a:xfrm>
            <a:off x="7040880" y="3493008"/>
            <a:ext cx="4572000" cy="365760"/>
          </a:xfrm>
          <a:prstGeom prst="rect">
            <a:avLst/>
          </a:prstGeom>
          <a:noFill/>
        </p:spPr>
        <p:txBody>
          <a:bodyPr wrap="square" lIns="0" rIns="0" tIns="0" bIns="0" anchor="t">
            <a:spAutoFit/>
          </a:bodyPr>
          <a:lstStyle/>
          <a:p>
            <a:pPr algn="l"/>
            <a:r>
              <a:rPr sz="1300" b="0">
                <a:solidFill>
                  <a:srgbClr val="2563EB"/>
                </a:solidFill>
                <a:latin typeface="Poppins"/>
              </a:rPr>
              <a:t>usegiven.com/calculator</a:t>
            </a:r>
          </a:p>
        </p:txBody>
      </p:sp>
      <p:sp>
        <p:nvSpPr>
          <p:cNvPr id="25" name="Oval 24"/>
          <p:cNvSpPr/>
          <p:nvPr/>
        </p:nvSpPr>
        <p:spPr>
          <a:xfrm>
            <a:off x="6355080" y="4087368"/>
            <a:ext cx="475488" cy="475488"/>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355080" y="4087368"/>
            <a:ext cx="475488" cy="475488"/>
          </a:xfrm>
          <a:prstGeom prst="rect">
            <a:avLst/>
          </a:prstGeom>
          <a:noFill/>
        </p:spPr>
        <p:txBody>
          <a:bodyPr wrap="square" lIns="0" rIns="0" tIns="0" bIns="0" anchor="ctr">
            <a:spAutoFit/>
          </a:bodyPr>
          <a:lstStyle/>
          <a:p>
            <a:pPr algn="ctr"/>
            <a:r>
              <a:rPr sz="1600" b="1">
                <a:solidFill>
                  <a:srgbClr val="FFFFFF"/>
                </a:solidFill>
                <a:latin typeface="Poppins"/>
              </a:rPr>
              <a:t>3</a:t>
            </a:r>
          </a:p>
        </p:txBody>
      </p:sp>
      <p:sp>
        <p:nvSpPr>
          <p:cNvPr id="27" name="TextBox 26"/>
          <p:cNvSpPr txBox="1"/>
          <p:nvPr/>
        </p:nvSpPr>
        <p:spPr>
          <a:xfrm>
            <a:off x="7040880" y="3995927"/>
            <a:ext cx="4572000" cy="365760"/>
          </a:xfrm>
          <a:prstGeom prst="rect">
            <a:avLst/>
          </a:prstGeom>
          <a:noFill/>
        </p:spPr>
        <p:txBody>
          <a:bodyPr wrap="square" lIns="0" rIns="0" tIns="0" bIns="0" anchor="t">
            <a:spAutoFit/>
          </a:bodyPr>
          <a:lstStyle/>
          <a:p>
            <a:pPr algn="l"/>
            <a:r>
              <a:rPr sz="1600" b="1">
                <a:solidFill>
                  <a:srgbClr val="111827"/>
                </a:solidFill>
                <a:latin typeface="Poppins"/>
              </a:rPr>
              <a:t>Pick your track and lane</a:t>
            </a:r>
          </a:p>
        </p:txBody>
      </p:sp>
      <p:sp>
        <p:nvSpPr>
          <p:cNvPr id="28" name="TextBox 27"/>
          <p:cNvSpPr txBox="1"/>
          <p:nvPr/>
        </p:nvSpPr>
        <p:spPr>
          <a:xfrm>
            <a:off x="7040880" y="4361688"/>
            <a:ext cx="4572000" cy="365760"/>
          </a:xfrm>
          <a:prstGeom prst="rect">
            <a:avLst/>
          </a:prstGeom>
          <a:noFill/>
        </p:spPr>
        <p:txBody>
          <a:bodyPr wrap="square" lIns="0" rIns="0" tIns="0" bIns="0" anchor="t">
            <a:spAutoFit/>
          </a:bodyPr>
          <a:lstStyle/>
          <a:p>
            <a:pPr algn="l"/>
            <a:r>
              <a:rPr sz="1300" b="0">
                <a:solidFill>
                  <a:srgbClr val="5B6478"/>
                </a:solidFill>
                <a:latin typeface="Poppins"/>
              </a:rPr>
              <a:t>Starter or Partner; rent, bills or generous supporters.</a:t>
            </a:r>
          </a:p>
        </p:txBody>
      </p:sp>
      <p:sp>
        <p:nvSpPr>
          <p:cNvPr id="29" name="Oval 28"/>
          <p:cNvSpPr/>
          <p:nvPr/>
        </p:nvSpPr>
        <p:spPr>
          <a:xfrm>
            <a:off x="6355080" y="4956048"/>
            <a:ext cx="475488" cy="475488"/>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5080" y="4956048"/>
            <a:ext cx="475488" cy="475488"/>
          </a:xfrm>
          <a:prstGeom prst="rect">
            <a:avLst/>
          </a:prstGeom>
          <a:noFill/>
        </p:spPr>
        <p:txBody>
          <a:bodyPr wrap="square" lIns="0" rIns="0" tIns="0" bIns="0" anchor="ctr">
            <a:spAutoFit/>
          </a:bodyPr>
          <a:lstStyle/>
          <a:p>
            <a:pPr algn="ctr"/>
            <a:r>
              <a:rPr sz="1600" b="1">
                <a:solidFill>
                  <a:srgbClr val="FFFFFF"/>
                </a:solidFill>
                <a:latin typeface="Poppins"/>
              </a:rPr>
              <a:t>4</a:t>
            </a:r>
          </a:p>
        </p:txBody>
      </p:sp>
      <p:sp>
        <p:nvSpPr>
          <p:cNvPr id="31" name="TextBox 30"/>
          <p:cNvSpPr txBox="1"/>
          <p:nvPr/>
        </p:nvSpPr>
        <p:spPr>
          <a:xfrm>
            <a:off x="7040880" y="4864607"/>
            <a:ext cx="4572000" cy="365760"/>
          </a:xfrm>
          <a:prstGeom prst="rect">
            <a:avLst/>
          </a:prstGeom>
          <a:noFill/>
        </p:spPr>
        <p:txBody>
          <a:bodyPr wrap="square" lIns="0" rIns="0" tIns="0" bIns="0" anchor="t">
            <a:spAutoFit/>
          </a:bodyPr>
          <a:lstStyle/>
          <a:p>
            <a:pPr algn="l"/>
            <a:r>
              <a:rPr sz="1600" b="1">
                <a:solidFill>
                  <a:srgbClr val="111827"/>
                </a:solidFill>
                <a:latin typeface="Poppins"/>
              </a:rPr>
              <a:t>Agree rates and get your link</a:t>
            </a:r>
          </a:p>
        </p:txBody>
      </p:sp>
      <p:sp>
        <p:nvSpPr>
          <p:cNvPr id="32" name="TextBox 31"/>
          <p:cNvSpPr txBox="1"/>
          <p:nvPr/>
        </p:nvSpPr>
        <p:spPr>
          <a:xfrm>
            <a:off x="7040880" y="5230368"/>
            <a:ext cx="4572000" cy="365760"/>
          </a:xfrm>
          <a:prstGeom prst="rect">
            <a:avLst/>
          </a:prstGeom>
          <a:noFill/>
        </p:spPr>
        <p:txBody>
          <a:bodyPr wrap="square" lIns="0" rIns="0" tIns="0" bIns="0" anchor="t">
            <a:spAutoFit/>
          </a:bodyPr>
          <a:lstStyle/>
          <a:p>
            <a:pPr algn="l"/>
            <a:r>
              <a:rPr sz="1300" b="0">
                <a:solidFill>
                  <a:srgbClr val="5B6478"/>
                </a:solidFill>
                <a:latin typeface="Poppins"/>
              </a:rPr>
              <a:t>Rates and bonuses in writing, then your link, code and QR.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1530"/>
        </a:solidFill>
        <a:effectLst/>
      </p:bgPr>
    </p:bg>
    <p:spTree>
      <p:nvGrpSpPr>
        <p:cNvPr id="1" name=""/>
        <p:cNvGrpSpPr/>
        <p:nvPr/>
      </p:nvGrpSpPr>
      <p:grpSpPr/>
      <p:sp>
        <p:nvSpPr>
          <p:cNvPr id="2" name="Oval 1"/>
          <p:cNvSpPr/>
          <p:nvPr/>
        </p:nvSpPr>
        <p:spPr>
          <a:xfrm>
            <a:off x="3538728" y="-2971800"/>
            <a:ext cx="5120640" cy="5120640"/>
          </a:xfrm>
          <a:prstGeom prst="ellipse">
            <a:avLst/>
          </a:prstGeom>
          <a:solidFill>
            <a:srgbClr val="1D3A8A">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png"/>
          <p:cNvPicPr>
            <a:picLocks noChangeAspect="1"/>
          </p:cNvPicPr>
          <p:nvPr/>
        </p:nvPicPr>
        <p:blipFill>
          <a:blip r:embed="rId2"/>
          <a:stretch>
            <a:fillRect/>
          </a:stretch>
        </p:blipFill>
        <p:spPr>
          <a:xfrm>
            <a:off x="5456224" y="777240"/>
            <a:ext cx="1280160" cy="1280160"/>
          </a:xfrm>
          <a:prstGeom prst="rect">
            <a:avLst/>
          </a:prstGeom>
        </p:spPr>
      </p:pic>
      <p:sp>
        <p:nvSpPr>
          <p:cNvPr id="4" name="TextBox 3"/>
          <p:cNvSpPr txBox="1"/>
          <p:nvPr/>
        </p:nvSpPr>
        <p:spPr>
          <a:xfrm>
            <a:off x="1371600" y="2194560"/>
            <a:ext cx="9445752" cy="914400"/>
          </a:xfrm>
          <a:prstGeom prst="rect">
            <a:avLst/>
          </a:prstGeom>
          <a:noFill/>
        </p:spPr>
        <p:txBody>
          <a:bodyPr wrap="square" lIns="0" rIns="0" tIns="0" bIns="0" anchor="t">
            <a:spAutoFit/>
          </a:bodyPr>
          <a:lstStyle/>
          <a:p>
            <a:pPr algn="ctr"/>
            <a:r>
              <a:rPr sz="5400" b="1">
                <a:solidFill>
                  <a:srgbClr val="FFFFFF"/>
                </a:solidFill>
                <a:latin typeface="Poppins"/>
              </a:rPr>
              <a:t>Given</a:t>
            </a:r>
          </a:p>
        </p:txBody>
      </p:sp>
      <p:sp>
        <p:nvSpPr>
          <p:cNvPr id="5" name="TextBox 4"/>
          <p:cNvSpPr txBox="1"/>
          <p:nvPr/>
        </p:nvSpPr>
        <p:spPr>
          <a:xfrm>
            <a:off x="1371600" y="3063240"/>
            <a:ext cx="9445752" cy="457200"/>
          </a:xfrm>
          <a:prstGeom prst="rect">
            <a:avLst/>
          </a:prstGeom>
          <a:noFill/>
        </p:spPr>
        <p:txBody>
          <a:bodyPr wrap="square" lIns="0" rIns="0" tIns="0" bIns="0" anchor="t">
            <a:spAutoFit/>
          </a:bodyPr>
          <a:lstStyle/>
          <a:p>
            <a:pPr algn="ctr"/>
            <a:r>
              <a:rPr sz="2000" b="0">
                <a:solidFill>
                  <a:srgbClr val="D5DEF5"/>
                </a:solidFill>
                <a:latin typeface="Poppins"/>
              </a:rPr>
              <a:t>The kindest way to help with a bill.</a:t>
            </a:r>
          </a:p>
        </p:txBody>
      </p:sp>
      <p:sp>
        <p:nvSpPr>
          <p:cNvPr id="6" name="TextBox 5">
            <a:hlinkClick r:id="rId3"/>
          </p:cNvPr>
          <p:cNvSpPr txBox="1"/>
          <p:nvPr/>
        </p:nvSpPr>
        <p:spPr>
          <a:xfrm>
            <a:off x="1371600" y="3657600"/>
            <a:ext cx="9445752" cy="548640"/>
          </a:xfrm>
          <a:prstGeom prst="rect">
            <a:avLst/>
          </a:prstGeom>
          <a:noFill/>
        </p:spPr>
        <p:txBody>
          <a:bodyPr wrap="square" lIns="0" rIns="0" tIns="0" bIns="0" anchor="t">
            <a:spAutoFit/>
          </a:bodyPr>
          <a:lstStyle/>
          <a:p>
            <a:pPr algn="ctr"/>
            <a:r>
              <a:rPr sz="2800" b="1">
                <a:solidFill>
                  <a:srgbClr val="F5B342"/>
                </a:solidFill>
                <a:latin typeface="Poppins"/>
              </a:rPr>
              <a:t>usegiven.com</a:t>
            </a:r>
          </a:p>
        </p:txBody>
      </p:sp>
      <p:pic>
        <p:nvPicPr>
          <p:cNvPr id="7" name="Picture 6" descr="appstore-badge.png">
            <a:hlinkClick r:id="rId5"/>
          </p:cNvPr>
          <p:cNvPicPr>
            <a:picLocks noChangeAspect="1"/>
          </p:cNvPicPr>
          <p:nvPr/>
        </p:nvPicPr>
        <p:blipFill>
          <a:blip r:embed="rId4"/>
          <a:stretch>
            <a:fillRect/>
          </a:stretch>
        </p:blipFill>
        <p:spPr>
          <a:xfrm>
            <a:off x="3573483" y="4526280"/>
            <a:ext cx="2194560" cy="731520"/>
          </a:xfrm>
          <a:prstGeom prst="rect">
            <a:avLst/>
          </a:prstGeom>
        </p:spPr>
      </p:pic>
      <p:pic>
        <p:nvPicPr>
          <p:cNvPr id="8" name="Picture 7" descr="gplay-badge.png">
            <a:hlinkClick r:id="rId7"/>
          </p:cNvPr>
          <p:cNvPicPr>
            <a:picLocks noChangeAspect="1"/>
          </p:cNvPicPr>
          <p:nvPr/>
        </p:nvPicPr>
        <p:blipFill>
          <a:blip r:embed="rId6"/>
          <a:stretch>
            <a:fillRect/>
          </a:stretch>
        </p:blipFill>
        <p:spPr>
          <a:xfrm>
            <a:off x="6133803" y="4526280"/>
            <a:ext cx="2484407" cy="731520"/>
          </a:xfrm>
          <a:prstGeom prst="rect">
            <a:avLst/>
          </a:prstGeom>
        </p:spPr>
      </p:pic>
      <p:sp>
        <p:nvSpPr>
          <p:cNvPr id="9" name="TextBox 8">
            <a:hlinkClick r:id="rId8"/>
          </p:cNvPr>
          <p:cNvSpPr txBox="1"/>
          <p:nvPr/>
        </p:nvSpPr>
        <p:spPr>
          <a:xfrm>
            <a:off x="1371600" y="5532120"/>
            <a:ext cx="9445752" cy="365760"/>
          </a:xfrm>
          <a:prstGeom prst="rect">
            <a:avLst/>
          </a:prstGeom>
          <a:noFill/>
        </p:spPr>
        <p:txBody>
          <a:bodyPr wrap="square" lIns="0" rIns="0" tIns="0" bIns="0" anchor="t">
            <a:spAutoFit/>
          </a:bodyPr>
          <a:lstStyle/>
          <a:p>
            <a:pPr algn="ctr"/>
            <a:r>
              <a:rPr sz="1400" b="1">
                <a:solidFill>
                  <a:srgbClr val="FFFFFF"/>
                </a:solidFill>
                <a:latin typeface="Poppins"/>
              </a:rPr>
              <a:t>Try your own numbers: </a:t>
            </a:r>
            <a:r>
              <a:rPr sz="1400" b="1">
                <a:solidFill>
                  <a:srgbClr val="FFFFFF"/>
                </a:solidFill>
                <a:latin typeface="Poppins"/>
              </a:rPr>
              <a:t>usegiven.com/calculator</a:t>
            </a:r>
          </a:p>
        </p:txBody>
      </p:sp>
      <p:pic>
        <p:nvPicPr>
          <p:cNvPr id="10" name="Picture 9" descr="book.png">
            <a:hlinkClick r:id="rId10"/>
          </p:cNvPr>
          <p:cNvPicPr>
            <a:picLocks noChangeAspect="1"/>
          </p:cNvPicPr>
          <p:nvPr/>
        </p:nvPicPr>
        <p:blipFill>
          <a:blip r:embed="rId9"/>
          <a:stretch>
            <a:fillRect/>
          </a:stretch>
        </p:blipFill>
        <p:spPr>
          <a:xfrm>
            <a:off x="10104120" y="4160520"/>
            <a:ext cx="1463040" cy="1463040"/>
          </a:xfrm>
          <a:prstGeom prst="rect">
            <a:avLst/>
          </a:prstGeom>
        </p:spPr>
      </p:pic>
      <p:sp>
        <p:nvSpPr>
          <p:cNvPr id="11" name="TextBox 10">
            <a:hlinkClick r:id="rId10"/>
          </p:cNvPr>
          <p:cNvSpPr txBox="1"/>
          <p:nvPr/>
        </p:nvSpPr>
        <p:spPr>
          <a:xfrm>
            <a:off x="9692640" y="5650992"/>
            <a:ext cx="2286000" cy="274320"/>
          </a:xfrm>
          <a:prstGeom prst="rect">
            <a:avLst/>
          </a:prstGeom>
          <a:noFill/>
        </p:spPr>
        <p:txBody>
          <a:bodyPr wrap="square" lIns="0" rIns="0" tIns="0" bIns="0" anchor="t">
            <a:spAutoFit/>
          </a:bodyPr>
          <a:lstStyle/>
          <a:p>
            <a:pPr algn="ctr"/>
            <a:r>
              <a:rPr sz="1100" b="1">
                <a:solidFill>
                  <a:srgbClr val="FFFFFF"/>
                </a:solidFill>
                <a:latin typeface="Poppins"/>
              </a:rPr>
              <a:t>Scan to book a call</a:t>
            </a:r>
          </a:p>
        </p:txBody>
      </p:sp>
      <p:sp>
        <p:nvSpPr>
          <p:cNvPr id="12" name="TextBox 11"/>
          <p:cNvSpPr txBox="1"/>
          <p:nvPr/>
        </p:nvSpPr>
        <p:spPr>
          <a:xfrm>
            <a:off x="1371600" y="5943600"/>
            <a:ext cx="9445752" cy="365760"/>
          </a:xfrm>
          <a:prstGeom prst="rect">
            <a:avLst/>
          </a:prstGeom>
          <a:noFill/>
        </p:spPr>
        <p:txBody>
          <a:bodyPr wrap="square" lIns="0" rIns="0" tIns="0" bIns="0" anchor="t">
            <a:spAutoFit/>
          </a:bodyPr>
          <a:lstStyle/>
          <a:p>
            <a:pPr algn="ctr"/>
            <a:r>
              <a:rPr sz="1200" b="0">
                <a:solidFill>
                  <a:srgbClr val="8E9AB8"/>
                </a:solidFill>
                <a:latin typeface="Poppins"/>
              </a:rPr>
              <a:t>Illustrative examples, not guaranteed earnings. Rates to be agreed.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