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Cover. Given: the kindest way to help with a bill. Phones: Discover (Donor mode) and Profile.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it works. The three steps match the app's About Given screen: post your bill to be verified; supporters can choose to help, pass, or super-help; the billing company is paid, then say hello.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modes from the app's mode switch and Features section: Anonymous (no name, no photo, anonymous receipts; others see a reference code only), Donor (a visible supporter profile with a name, an optional photo, Hero points, streaks and a place on the Heroes board), Family (an invite-only private circle, never shown in discovery, with its own chats). The three cards are the same size.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Buttons from the app's Discover screen: Pass, Super-help, Help, all or part, Boost. Help, all or part opens a short sheet: Help all (the whole amount left) or Help part (quick amounts such as $10, $25, $50, or any amount), then Review. Phones: Discover and the Help, all or part sheet; Pass moves on to the next person; Super-help is a help the poster sees highlighted; Boost puts your message first in the poster's inbox; the poster chooses whether to say hi, pass or block, nothing is owed either way.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Filter and search from the app ('You choose who you help'): donors search by type of bill (mobile, rent, utilities: electricity, gas, water, broadband), age of the person (any age, younger 18-39, older 40+, or an exact age), gender of the person they help (anyone, women, men, non-binary; optional, Anyone is the default) and amount.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Connect from the app's Connect screen and Features section: QR code, Nearby (hold phones together), Contacts (opt-in per mode), WhatsApp, link in bio (anyone can open it and help, no app needed). Every connection is a request that the other person accepts.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Referrals from the app and REFERRALS.md: each account gets a unique link, code and QR code; the Referrals screen counts people who joined and people who verified; ten verified people, bill posting free for life, unlimited donor views (30-day launch offer); the referrer sees only a first name and initial, status and dates. Phones: Referrals (progress to ten) and the lower half (QR code, people you referred).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Privacy from the app's Privacy shield screen: supporters can see the bill type, the amount and how much is funded, first name, age and a verified-face badge, and a reference code on the receipt; they cannot see the biller or company name, address or ZIP code, landlord or utility company, account or bill number, ID or documents, phone number or email. Visibility per mode: Hidden, Link-only (never in discovery) or Discoverable.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Trust and payments from the app's Features section and Profile: a verification partner checks a government ID and matches a live selfie; 18+ only; each bill is checked against the biller before it goes live; payments go through a licensed payment partner straight to the biller, never to a person; whatever has been raised by the bill's deadline is sent to the biller; there is no wallet and no cash-out; receipts show a reference code only. Phone: Profile verification status and house rules. No payment partner is named or signed.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Friends and Heroes from the app: Chats open only when the poster says hi, always optional; Heroes board with weekly rank and Heroes / Most helped / Circles tabs; levels Supporter, Champion, Hero.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Current features, from the Features section of the Given app page ('What Given does today'). Repeat bills: regular supporter monthly plans you can pause, edit or cancel; repost a bill for next month; reminders 1, 3 or 7 days before. Payments: you see the amount, the service fee and the total before you confirm. Source: Given app v3, screens captured 27 Oct 2026 (US dollar version); Given explainer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Closing. Official App Store and Google Play badges (Apple developer.apple.com badge SVG; Google Play badge vector), hyperlinked. Links: https://usegiven.com ; App Store https://apps.apple.com/app/given/id0000000000 ; Google Play https://play.google.com/store/apps/details?id=com.usegiven.app ; the Try the app button opens the web app.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usegiven.com" TargetMode="External"/><Relationship Id="rId4" Type="http://schemas.openxmlformats.org/officeDocument/2006/relationships/image" Target="../media/image22.png"/><Relationship Id="rId5" Type="http://schemas.openxmlformats.org/officeDocument/2006/relationships/hyperlink" Target="https://apps.apple.com/app/given/id0000000000" TargetMode="External"/><Relationship Id="rId6" Type="http://schemas.openxmlformats.org/officeDocument/2006/relationships/image" Target="../media/image23.png"/><Relationship Id="rId7" Type="http://schemas.openxmlformats.org/officeDocument/2006/relationships/hyperlink" Target="https://play.google.com/store/apps/details?id=com.usegiven.app" TargetMode="External"/><Relationship Id="rId8" Type="http://schemas.openxmlformats.org/officeDocument/2006/relationships/hyperlink" Target="https://usegiven.com/app/" TargetMode="Externa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5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0" y="182880"/>
            <a:ext cx="6035040" cy="6035040"/>
          </a:xfrm>
          <a:prstGeom prst="ellipse">
            <a:avLst/>
          </a:prstGeom>
          <a:solidFill>
            <a:srgbClr val="1D3A8A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17320"/>
            <a:ext cx="1051560" cy="1051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2606040"/>
            <a:ext cx="566928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200" b="1">
                <a:solidFill>
                  <a:srgbClr val="FFFFFF"/>
                </a:solidFill>
                <a:latin typeface="Poppins"/>
              </a:rPr>
              <a:t>Given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767328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>
                <a:solidFill>
                  <a:srgbClr val="D5DEF5"/>
                </a:solidFill>
                <a:latin typeface="Poppins"/>
              </a:rPr>
              <a:t>The kindest way to help with a bill.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434840"/>
            <a:ext cx="5486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A9B6D6"/>
                </a:solidFill>
                <a:latin typeface="Poppins"/>
              </a:rPr>
              <a:t>Post your bill to be verified. Supporters can choose to help, pass, or super-help. The billing company is paid. Then say hello.</a:t>
            </a:r>
          </a:p>
        </p:txBody>
      </p:sp>
      <p:pic>
        <p:nvPicPr>
          <p:cNvPr id="7" name="Picture 6" descr="prof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960120"/>
            <a:ext cx="1924671" cy="5120640"/>
          </a:xfrm>
          <a:prstGeom prst="rect">
            <a:avLst/>
          </a:prstGeom>
        </p:spPr>
      </p:pic>
      <p:pic>
        <p:nvPicPr>
          <p:cNvPr id="8" name="Picture 7" descr="disco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640080"/>
            <a:ext cx="2113702" cy="5623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60120"/>
            <a:ext cx="7315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11827"/>
                </a:solidFill>
                <a:latin typeface="Poppins"/>
              </a:rPr>
              <a:t>Post a bill. Supporters help. The billing company is paid.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606040"/>
            <a:ext cx="512064" cy="51206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606040"/>
            <a:ext cx="512064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Poppin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2587752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  <a:latin typeface="Poppins"/>
              </a:rPr>
              <a:t>Post your bill to be verified.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990088"/>
            <a:ext cx="6949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Upload the bill. Your ID and the bill are checked before it goes live.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703320"/>
            <a:ext cx="512064" cy="51206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703320"/>
            <a:ext cx="512064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Poppi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85032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  <a:latin typeface="Poppins"/>
              </a:rPr>
              <a:t>Supporters can choose to help, pass, or super-help.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4087368"/>
            <a:ext cx="6949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They see a category and an amount, and can help with all of it or just part.</a:t>
            </a:r>
          </a:p>
        </p:txBody>
      </p:sp>
      <p:sp>
        <p:nvSpPr>
          <p:cNvPr id="14" name="Oval 13"/>
          <p:cNvSpPr/>
          <p:nvPr/>
        </p:nvSpPr>
        <p:spPr>
          <a:xfrm>
            <a:off x="548640" y="4800600"/>
            <a:ext cx="512064" cy="51206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4800600"/>
            <a:ext cx="512064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Poppin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782312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  <a:latin typeface="Poppins"/>
              </a:rPr>
              <a:t>The billing company is paid. Then say hello.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5184648"/>
            <a:ext cx="6949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Whatever is raised goes straight to the billing company. You choose who to say hello to.</a:t>
            </a:r>
          </a:p>
        </p:txBody>
      </p:sp>
      <p:pic>
        <p:nvPicPr>
          <p:cNvPr id="18" name="Picture 17" descr="in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822960"/>
            <a:ext cx="2144656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11827"/>
                </a:solidFill>
                <a:latin typeface="Poppins"/>
              </a:rPr>
              <a:t>Three ways to show 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5B6478"/>
                </a:solidFill>
                <a:latin typeface="Poppins"/>
              </a:rPr>
              <a:t>Switch mode any time. Photo, bio, visibility and chats are separate for each mode.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57400"/>
            <a:ext cx="3429000" cy="4343400"/>
          </a:xfrm>
          <a:prstGeom prst="roundRect">
            <a:avLst>
              <a:gd name="adj" fmla="val 6000"/>
            </a:avLst>
          </a:prstGeom>
          <a:solidFill>
            <a:srgbClr val="F4F7FD"/>
          </a:solidFill>
          <a:ln w="12700">
            <a:solidFill>
              <a:srgbClr val="DCE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pic>
        <p:nvPicPr>
          <p:cNvPr id="8" name="Picture 7" descr="mode-an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704" y="2258568"/>
            <a:ext cx="1768871" cy="2788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240" y="5184648"/>
            <a:ext cx="2971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6D4BC3"/>
                </a:solidFill>
                <a:latin typeface="Poppins"/>
              </a:rPr>
              <a:t>Anonymous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77840"/>
            <a:ext cx="2971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5B6478"/>
                </a:solidFill>
                <a:latin typeface="Poppins"/>
              </a:rPr>
              <a:t>No name, no photo, anonymous receipts. Others see a reference code only.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9976" y="2057400"/>
            <a:ext cx="3429000" cy="4343400"/>
          </a:xfrm>
          <a:prstGeom prst="roundRect">
            <a:avLst>
              <a:gd name="adj" fmla="val 6000"/>
            </a:avLst>
          </a:prstGeom>
          <a:solidFill>
            <a:srgbClr val="F4F7FD"/>
          </a:solidFill>
          <a:ln w="12700">
            <a:solidFill>
              <a:srgbClr val="DCE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pic>
        <p:nvPicPr>
          <p:cNvPr id="12" name="Picture 11" descr="mode-don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040" y="2258568"/>
            <a:ext cx="1768871" cy="2788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08576" y="5184648"/>
            <a:ext cx="2971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2563EB"/>
                </a:solidFill>
                <a:latin typeface="Poppins"/>
              </a:rPr>
              <a:t>Donor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5577840"/>
            <a:ext cx="2971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5B6478"/>
                </a:solidFill>
                <a:latin typeface="Poppins"/>
              </a:rPr>
              <a:t>A visible profile: a name, an optional photo, Hero points and a place on the Heroes board.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1312" y="2057400"/>
            <a:ext cx="3429000" cy="4343400"/>
          </a:xfrm>
          <a:prstGeom prst="roundRect">
            <a:avLst>
              <a:gd name="adj" fmla="val 6000"/>
            </a:avLst>
          </a:prstGeom>
          <a:solidFill>
            <a:srgbClr val="F4F7FD"/>
          </a:solidFill>
          <a:ln w="12700">
            <a:solidFill>
              <a:srgbClr val="DCE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pic>
        <p:nvPicPr>
          <p:cNvPr id="16" name="Picture 15" descr="mode-famil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1376" y="2258568"/>
            <a:ext cx="1768871" cy="27889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439912" y="5184648"/>
            <a:ext cx="2971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1F7A4D"/>
                </a:solidFill>
                <a:latin typeface="Poppins"/>
              </a:rPr>
              <a:t>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9912" y="5577840"/>
            <a:ext cx="2971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5B6478"/>
                </a:solidFill>
                <a:latin typeface="Poppins"/>
              </a:rPr>
              <a:t>An invite-only private circle, never shown in discovery, with its own chats.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4</a:t>
            </a:r>
          </a:p>
        </p:txBody>
      </p:sp>
      <p:pic>
        <p:nvPicPr>
          <p:cNvPr id="5" name="Picture 4" descr="dis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914400"/>
            <a:ext cx="1821564" cy="4846320"/>
          </a:xfrm>
          <a:prstGeom prst="rect">
            <a:avLst/>
          </a:prstGeom>
        </p:spPr>
      </p:pic>
      <p:pic>
        <p:nvPicPr>
          <p:cNvPr id="6" name="Picture 5" descr="help-she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720" y="1417320"/>
            <a:ext cx="1821564" cy="4846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0" y="8686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11827"/>
                </a:solidFill>
                <a:latin typeface="Poppins"/>
              </a:rPr>
              <a:t>Help, Pass or Super-help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536192"/>
            <a:ext cx="7040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5B6478"/>
                </a:solidFill>
                <a:latin typeface="Poppins"/>
              </a:rPr>
              <a:t>Swipe through checked bills. Each card shows a bill type, an amount and what is left to go.</a:t>
            </a:r>
          </a:p>
        </p:txBody>
      </p:sp>
      <p:pic>
        <p:nvPicPr>
          <p:cNvPr id="9" name="Picture 8" descr="btn-hel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468880"/>
            <a:ext cx="731520" cy="7315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32120" y="2496312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827"/>
                </a:solidFill>
                <a:latin typeface="Poppins"/>
              </a:rPr>
              <a:t>Help, all or part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2120" y="2898648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Help with the whole bill, or just part of it.</a:t>
            </a:r>
          </a:p>
        </p:txBody>
      </p:sp>
      <p:pic>
        <p:nvPicPr>
          <p:cNvPr id="12" name="Picture 11" descr="btn-pa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29000"/>
            <a:ext cx="731520" cy="7315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32120" y="3456432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827"/>
                </a:solidFill>
                <a:latin typeface="Poppins"/>
              </a:rPr>
              <a:t>Pass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32120" y="3858768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Not for you? Move on to the next person.</a:t>
            </a:r>
          </a:p>
        </p:txBody>
      </p:sp>
      <p:pic>
        <p:nvPicPr>
          <p:cNvPr id="15" name="Picture 14" descr="btn-sup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389120"/>
            <a:ext cx="731520" cy="7315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532120" y="4416552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827"/>
                </a:solidFill>
                <a:latin typeface="Poppins"/>
              </a:rPr>
              <a:t>Super-help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32120" y="4818888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A help the poster sees highlighted.</a:t>
            </a:r>
          </a:p>
        </p:txBody>
      </p:sp>
      <p:pic>
        <p:nvPicPr>
          <p:cNvPr id="18" name="Picture 17" descr="btn-boos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3440" y="5440680"/>
            <a:ext cx="548640" cy="5486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532120" y="5504688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11827"/>
                </a:solidFill>
                <a:latin typeface="Poppins"/>
              </a:rPr>
              <a:t>Boost </a:t>
            </a:r>
            <a:r>
              <a:rPr sz="1300" b="0">
                <a:solidFill>
                  <a:srgbClr val="5B6478"/>
                </a:solidFill>
                <a:latin typeface="Poppins"/>
              </a:rPr>
              <a:t>puts your message first in the poster's inbox. The poster chooses whether to say hello. Nothing is owed either way.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7863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11827"/>
                </a:solidFill>
                <a:latin typeface="Poppins"/>
              </a:rPr>
              <a:t>You choose who you help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72768"/>
            <a:ext cx="7680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5B6478"/>
                </a:solidFill>
                <a:latin typeface="Poppins"/>
              </a:rPr>
              <a:t>Search and filter to find the people and bills you want to help with. Family friendly, and you stay in control.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3703320" cy="155448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862072"/>
            <a:ext cx="420624" cy="42062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862072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Poppi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88036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11827"/>
                </a:solidFill>
                <a:latin typeface="Poppins"/>
              </a:rPr>
              <a:t>Type of bill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3410712"/>
            <a:ext cx="32461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Mobile, rent or utilities: electricity, gas, water, broadband.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2606040"/>
            <a:ext cx="3703320" cy="155448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736592" y="2862072"/>
            <a:ext cx="420624" cy="42062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36592" y="2862072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Poppi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3520" y="288036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11827"/>
                </a:solidFill>
                <a:latin typeface="Poppins"/>
              </a:rPr>
              <a:t>Age of the person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36592" y="3410712"/>
            <a:ext cx="32461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Any age, younger (18 to 39), older (40+), or an exact age range.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389120"/>
            <a:ext cx="3703320" cy="155448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4672" y="4645152"/>
            <a:ext cx="420624" cy="42062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2" y="4645152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Poppin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66344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11827"/>
                </a:solidFill>
                <a:latin typeface="Poppins"/>
              </a:rPr>
              <a:t>Gender of the person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" y="5193792"/>
            <a:ext cx="32461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Anyone, women, men or non-binary. Optional: Anyone is the default.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59" y="4389120"/>
            <a:ext cx="3703320" cy="155448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736592" y="4645152"/>
            <a:ext cx="420624" cy="42062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36592" y="4645152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Poppin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520" y="466344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11827"/>
                </a:solidFill>
                <a:latin typeface="Poppins"/>
              </a:rPr>
              <a:t>Amount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36592" y="5193792"/>
            <a:ext cx="32461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Set a from and to amount for the bill.</a:t>
            </a:r>
          </a:p>
        </p:txBody>
      </p:sp>
      <p:pic>
        <p:nvPicPr>
          <p:cNvPr id="27" name="Picture 26" descr="filter-se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621792"/>
            <a:ext cx="2113702" cy="56235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6</a:t>
            </a:r>
          </a:p>
        </p:txBody>
      </p:sp>
      <p:pic>
        <p:nvPicPr>
          <p:cNvPr id="5" name="Picture 4" descr="conne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896112"/>
            <a:ext cx="2010594" cy="5349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8686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11827"/>
                </a:solidFill>
                <a:latin typeface="Poppins"/>
              </a:rPr>
              <a:t>Connect in seconds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536192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5B6478"/>
                </a:solidFill>
                <a:latin typeface="Poppins"/>
              </a:rPr>
              <a:t>Meet in person, or find people you already know.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2322576"/>
            <a:ext cx="64008" cy="7863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46320" y="228600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QR code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267004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Show your code, or scan someone else's.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38160" y="2322576"/>
            <a:ext cx="64008" cy="7863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0" y="228600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Nearby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267004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Hold two phones together to pair.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0" y="3557016"/>
            <a:ext cx="64008" cy="7863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46320" y="352044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Contacts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6320" y="390448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Find people you know. Opt-in for each mode.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38160" y="3557016"/>
            <a:ext cx="64008" cy="7863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0" y="352044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WhatsApp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390448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Send your link to a chat in one tap.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0" y="4791456"/>
            <a:ext cx="64008" cy="7863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46320" y="475488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Link in bio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20" y="513892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Anyone can open it and help, no app needed.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38160" y="4791456"/>
            <a:ext cx="64008" cy="7863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80" y="475488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Always a request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513892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The other person accepts every connection.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960120"/>
            <a:ext cx="2788920" cy="438912"/>
          </a:xfrm>
          <a:prstGeom prst="roundRect">
            <a:avLst>
              <a:gd name="adj" fmla="val 50000"/>
            </a:avLst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27889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>
                <a:solidFill>
                  <a:srgbClr val="0B1530"/>
                </a:solidFill>
                <a:latin typeface="Poppins"/>
              </a:rPr>
              <a:t>30-day launch offer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21945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Poppin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6040" y="1783080"/>
            <a:ext cx="457200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Poppins"/>
              </a:rPr>
              <a:t>verified people, bill posting free for life, unlimited donor views.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3465576"/>
            <a:ext cx="64008" cy="676656"/>
          </a:xfrm>
          <a:prstGeom prst="rect">
            <a:avLst/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429000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Your own link and QR code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813048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D5E0FB"/>
                </a:solidFill>
                <a:latin typeface="Poppins"/>
              </a:rPr>
              <a:t>Every account gets a unique link, a code and a QR code to share.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4361688"/>
            <a:ext cx="64008" cy="676656"/>
          </a:xfrm>
          <a:prstGeom prst="rect">
            <a:avLst/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325112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Counted in the app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709160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D5E0FB"/>
                </a:solidFill>
                <a:latin typeface="Poppins"/>
              </a:rPr>
              <a:t>The Referrals screen counts who joined and who verified.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5257800"/>
            <a:ext cx="64008" cy="676656"/>
          </a:xfrm>
          <a:prstGeom prst="rect">
            <a:avLst/>
          </a:prstGeom>
          <a:solidFill>
            <a:srgbClr val="F5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5221224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Private by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605272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D5E0FB"/>
                </a:solidFill>
                <a:latin typeface="Poppins"/>
              </a:rPr>
              <a:t>You see a first name and initial, with Joined or Verified and the date.</a:t>
            </a:r>
          </a:p>
        </p:txBody>
      </p:sp>
      <p:pic>
        <p:nvPicPr>
          <p:cNvPr id="18" name="Picture 17" descr="referra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621792"/>
            <a:ext cx="2113702" cy="5623560"/>
          </a:xfrm>
          <a:prstGeom prst="rect">
            <a:avLst/>
          </a:prstGeom>
        </p:spPr>
      </p:pic>
      <p:pic>
        <p:nvPicPr>
          <p:cNvPr id="19" name="Picture 18" descr="referrals-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621792"/>
            <a:ext cx="2113702" cy="56235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53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7680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Poppins"/>
              </a:rPr>
              <a:t>Your details stay yours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7498079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C9D3EC"/>
                </a:solidFill>
                <a:latin typeface="Poppins"/>
              </a:rPr>
              <a:t>Supporters only ever see a bill type and an amount.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4231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9FD8B5"/>
                </a:solidFill>
                <a:latin typeface="Poppins"/>
              </a:rPr>
              <a:t>Supporters can see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24231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5B342"/>
                </a:solidFill>
                <a:latin typeface="Poppins"/>
              </a:rPr>
              <a:t>Supporters never see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78892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78892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9FD8B5"/>
                </a:solidFill>
                <a:latin typeface="Poppins"/>
              </a:rPr>
              <a:t>✓  </a:t>
            </a:r>
            <a:r>
              <a:rPr sz="1250" b="0">
                <a:solidFill>
                  <a:srgbClr val="FFFFFF"/>
                </a:solidFill>
                <a:latin typeface="Poppins"/>
              </a:rPr>
              <a:t>Bill type, like Rent or Mobile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291839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291839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9FD8B5"/>
                </a:solidFill>
                <a:latin typeface="Poppins"/>
              </a:rPr>
              <a:t>✓  </a:t>
            </a:r>
            <a:r>
              <a:rPr sz="1250" b="0">
                <a:solidFill>
                  <a:srgbClr val="FFFFFF"/>
                </a:solidFill>
                <a:latin typeface="Poppins"/>
              </a:rPr>
              <a:t>The amount and how much is funded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9476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79476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9FD8B5"/>
                </a:solidFill>
                <a:latin typeface="Poppins"/>
              </a:rPr>
              <a:t>✓  </a:t>
            </a:r>
            <a:r>
              <a:rPr sz="1250" b="0">
                <a:solidFill>
                  <a:srgbClr val="FFFFFF"/>
                </a:solidFill>
                <a:latin typeface="Poppins"/>
              </a:rPr>
              <a:t>First name, age, verified badge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29768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429768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9FD8B5"/>
                </a:solidFill>
                <a:latin typeface="Poppins"/>
              </a:rPr>
              <a:t>✓  </a:t>
            </a:r>
            <a:r>
              <a:rPr sz="1250" b="0">
                <a:solidFill>
                  <a:srgbClr val="FFFFFF"/>
                </a:solidFill>
                <a:latin typeface="Poppins"/>
              </a:rPr>
              <a:t>A reference code on the receipt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3400" y="278892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4568" y="278892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F5B342"/>
                </a:solidFill>
                <a:latin typeface="Poppins"/>
              </a:rPr>
              <a:t>×  </a:t>
            </a:r>
            <a:r>
              <a:rPr sz="1250" b="0">
                <a:solidFill>
                  <a:srgbClr val="FFFFFF"/>
                </a:solidFill>
                <a:latin typeface="Poppins"/>
              </a:rPr>
              <a:t>Biller or company name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291839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44568" y="3291839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F5B342"/>
                </a:solidFill>
                <a:latin typeface="Poppins"/>
              </a:rPr>
              <a:t>×  </a:t>
            </a:r>
            <a:r>
              <a:rPr sz="1250" b="0">
                <a:solidFill>
                  <a:srgbClr val="FFFFFF"/>
                </a:solidFill>
                <a:latin typeface="Poppins"/>
              </a:rPr>
              <a:t>Address or ZIP code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3400" y="379476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44568" y="379476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F5B342"/>
                </a:solidFill>
                <a:latin typeface="Poppins"/>
              </a:rPr>
              <a:t>×  </a:t>
            </a:r>
            <a:r>
              <a:rPr sz="1250" b="0">
                <a:solidFill>
                  <a:srgbClr val="FFFFFF"/>
                </a:solidFill>
                <a:latin typeface="Poppins"/>
              </a:rPr>
              <a:t>Landlord or utility company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429768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429768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F5B342"/>
                </a:solidFill>
                <a:latin typeface="Poppins"/>
              </a:rPr>
              <a:t>×  </a:t>
            </a:r>
            <a:r>
              <a:rPr sz="1250" b="0">
                <a:solidFill>
                  <a:srgbClr val="FFFFFF"/>
                </a:solidFill>
                <a:latin typeface="Poppins"/>
              </a:rPr>
              <a:t>Account or bill number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43400" y="480060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4568" y="480060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F5B342"/>
                </a:solidFill>
                <a:latin typeface="Poppins"/>
              </a:rPr>
              <a:t>×  </a:t>
            </a:r>
            <a:r>
              <a:rPr sz="1250" b="0">
                <a:solidFill>
                  <a:srgbClr val="FFFFFF"/>
                </a:solidFill>
                <a:latin typeface="Poppins"/>
              </a:rPr>
              <a:t>ID or documents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43400" y="5303520"/>
            <a:ext cx="3611880" cy="420624"/>
          </a:xfrm>
          <a:prstGeom prst="roundRect">
            <a:avLst>
              <a:gd name="adj" fmla="val 50000"/>
            </a:avLst>
          </a:prstGeom>
          <a:solidFill>
            <a:srgbClr val="17244A"/>
          </a:solidFill>
          <a:ln w="12700">
            <a:solidFill>
              <a:srgbClr val="2E41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44568" y="5303520"/>
            <a:ext cx="32918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F5B342"/>
                </a:solidFill>
                <a:latin typeface="Poppins"/>
              </a:rPr>
              <a:t>×  </a:t>
            </a:r>
            <a:r>
              <a:rPr sz="1250" b="0">
                <a:solidFill>
                  <a:srgbClr val="FFFFFF"/>
                </a:solidFill>
                <a:latin typeface="Poppins"/>
              </a:rPr>
              <a:t>Phone number or email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43600"/>
            <a:ext cx="7406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A9B6D6"/>
                </a:solidFill>
                <a:latin typeface="Poppins"/>
              </a:rPr>
              <a:t>Visibility is set for each mode: Hidden, Link-only or Discoverable.</a:t>
            </a:r>
          </a:p>
        </p:txBody>
      </p:sp>
      <p:pic>
        <p:nvPicPr>
          <p:cNvPr id="30" name="Picture 29" descr="cap-privac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621792"/>
            <a:ext cx="2113702" cy="56235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8503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Poppins"/>
              </a:rPr>
              <a:t>No fake bills. Paid straight to the biller.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72768"/>
            <a:ext cx="8503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5B6478"/>
                </a:solidFill>
                <a:latin typeface="Poppins"/>
              </a:rPr>
              <a:t>Money goes to the biller, never to a person.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331720"/>
            <a:ext cx="1956816" cy="205740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560320"/>
            <a:ext cx="457200" cy="4572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Poppi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00400"/>
            <a:ext cx="159105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Verified people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611880"/>
            <a:ext cx="1591056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Government ID and a live selfie. 18+ only.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06624" y="2331720"/>
            <a:ext cx="1956816" cy="205740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935224" y="2560320"/>
            <a:ext cx="457200" cy="4572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35224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Poppi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35224" y="3200400"/>
            <a:ext cx="159105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Checked bill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35224" y="3611880"/>
            <a:ext cx="1591056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Each bill is checked against the biller first.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64608" y="2331720"/>
            <a:ext cx="1956816" cy="205740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093208" y="2560320"/>
            <a:ext cx="457200" cy="4572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93208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Poppin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93208" y="3200400"/>
            <a:ext cx="159105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Safe payments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93208" y="3611880"/>
            <a:ext cx="1591056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Payments go through a licensed payment partner.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022592" y="2331720"/>
            <a:ext cx="1956816" cy="2057400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51192" y="2560320"/>
            <a:ext cx="457200" cy="4572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51192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Poppin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1192" y="3200400"/>
            <a:ext cx="159105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To the biller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51192" y="3611880"/>
            <a:ext cx="1591056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Whatever is raised is sent straight to the biller.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709160"/>
            <a:ext cx="8430768" cy="868680"/>
          </a:xfrm>
          <a:prstGeom prst="roundRect">
            <a:avLst>
              <a:gd name="adj" fmla="val 20000"/>
            </a:avLst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4709160"/>
            <a:ext cx="7882128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People send what they can. </a:t>
            </a:r>
            <a:r>
              <a:rPr sz="1500" b="1">
                <a:solidFill>
                  <a:srgbClr val="8A5A00"/>
                </a:solidFill>
                <a:latin typeface="Poppins"/>
              </a:rPr>
              <a:t>Whatever is raised is sent straight to the biller.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760720"/>
            <a:ext cx="8503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B6478"/>
                </a:solidFill>
                <a:latin typeface="Poppins"/>
              </a:rPr>
              <a:t>No wallet and no cash-out. Receipts show a reference code only.</a:t>
            </a:r>
          </a:p>
        </p:txBody>
      </p:sp>
      <p:pic>
        <p:nvPicPr>
          <p:cNvPr id="30" name="Picture 29" descr="cap-verif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0" y="621792"/>
            <a:ext cx="2113702" cy="56235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60120"/>
            <a:ext cx="57607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Poppins"/>
              </a:rPr>
              <a:t>A bill becomes a chat. A chat becomes a friend.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95728"/>
            <a:ext cx="5486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5B6478"/>
                </a:solidFill>
                <a:latin typeface="Poppins"/>
              </a:rPr>
              <a:t>After you help, the poster can say hello. Chats open only when they do.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3419856"/>
            <a:ext cx="64008" cy="676656"/>
          </a:xfrm>
          <a:prstGeom prst="rect">
            <a:avLst/>
          </a:prstGeom>
          <a:solidFill>
            <a:srgbClr val="D98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338328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  <a:latin typeface="Poppins"/>
              </a:rPr>
              <a:t>Hero points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67328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For every bill you help cover.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4288536"/>
            <a:ext cx="64008" cy="676656"/>
          </a:xfrm>
          <a:prstGeom prst="rect">
            <a:avLst/>
          </a:prstGeom>
          <a:solidFill>
            <a:srgbClr val="D98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425196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  <a:latin typeface="Poppins"/>
              </a:rPr>
              <a:t>Levels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4636008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Supporter, Champion, Hero.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157216"/>
            <a:ext cx="64008" cy="676656"/>
          </a:xfrm>
          <a:prstGeom prst="rect">
            <a:avLst/>
          </a:prstGeom>
          <a:solidFill>
            <a:srgbClr val="D98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59" y="512064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11827"/>
                </a:solidFill>
                <a:latin typeface="Poppins"/>
              </a:rPr>
              <a:t>Heroes board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5504688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B6478"/>
                </a:solidFill>
                <a:latin typeface="Poppins"/>
              </a:rPr>
              <a:t>Weekly ranks for people and family circles.</a:t>
            </a:r>
          </a:p>
        </p:txBody>
      </p:sp>
      <p:pic>
        <p:nvPicPr>
          <p:cNvPr id="16" name="Picture 15" descr="cap-hero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621792"/>
            <a:ext cx="2113702" cy="5623560"/>
          </a:xfrm>
          <a:prstGeom prst="rect">
            <a:avLst/>
          </a:prstGeom>
        </p:spPr>
      </p:pic>
      <p:pic>
        <p:nvPicPr>
          <p:cNvPr id="17" name="Picture 16" descr="cap-cha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0" y="621792"/>
            <a:ext cx="2113702" cy="56235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32918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9264" y="36576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11827"/>
                </a:solidFill>
                <a:latin typeface="Poppins"/>
              </a:rPr>
              <a:t>given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1672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8E9AB8"/>
                </a:solidFill>
                <a:latin typeface="Poppins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868680"/>
            <a:ext cx="8229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11827"/>
                </a:solidFill>
                <a:latin typeface="Poppins"/>
              </a:rPr>
              <a:t>Features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5B6478"/>
                </a:solidFill>
                <a:latin typeface="Poppins"/>
              </a:rPr>
              <a:t>What Given does today.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11680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2286000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249424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Three modes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697480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Anonymous, Donor and Family, each with its own photo, bio, visibility and chats.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5968" y="2011680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44568" y="2286000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27448" y="2249424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You choose who you help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697480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Search by bill type, age, gender and city, and filter by amount.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83296" y="2011680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11896" y="2286000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94776" y="2249424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Help, Pass, Super-help, Boost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1896" y="2697480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Help, all or part: the whole bill or just part. The poster chooses whether to say hello.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56432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7240" y="3730752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" y="3694176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Connect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142232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QR code, Nearby, Contacts, WhatsApp and a link in your bio.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15968" y="3456432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44568" y="3730752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27448" y="3694176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Repeat bills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44568" y="4142232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Regular monthly supporters, reposting and reminders 1, 3 or 7 days before.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83296" y="3456432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311896" y="3730752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94776" y="3694176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Referrals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11896" y="4142232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Your own link, code and QR. Ten verified people: bill posting free for life.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40" y="4901183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77240" y="5175503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0120" y="5138927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Verified and checked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5586983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ID and live selfie checks, 18+ only. Every bill checked against the biller.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15968" y="4901183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544568" y="5175503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27448" y="5138927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Payments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44568" y="5586983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Through a licensed partner, straight to the biller. Fee and total shown first.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3296" y="4901183"/>
            <a:ext cx="3547872" cy="1298448"/>
          </a:xfrm>
          <a:prstGeom prst="roundRect">
            <a:avLst>
              <a:gd name="adj" fmla="val 8000"/>
            </a:avLst>
          </a:prstGeom>
          <a:solidFill>
            <a:srgbClr val="F4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311896" y="5175503"/>
            <a:ext cx="64008" cy="32918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494776" y="5138927"/>
            <a:ext cx="2953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11827"/>
                </a:solidFill>
                <a:latin typeface="Poppins"/>
              </a:rPr>
              <a:t>Privacy and visibility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11896" y="5586983"/>
            <a:ext cx="309067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B6478"/>
                </a:solidFill>
                <a:latin typeface="Poppins"/>
              </a:rPr>
              <a:t>Bill type and amount only. Hidden, Link-only or Discoverable per mode.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5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538728" y="-2971800"/>
            <a:ext cx="5120640" cy="5120640"/>
          </a:xfrm>
          <a:prstGeom prst="ellipse">
            <a:avLst/>
          </a:prstGeom>
          <a:solidFill>
            <a:srgbClr val="1D3A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24" y="777240"/>
            <a:ext cx="1280160" cy="1280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2194560"/>
            <a:ext cx="944575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Poppins"/>
              </a:rPr>
              <a:t>Given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063240"/>
            <a:ext cx="944575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0">
                <a:solidFill>
                  <a:srgbClr val="D5DEF5"/>
                </a:solidFill>
                <a:latin typeface="Poppins"/>
              </a:rPr>
              <a:t>The kindest way to help with a bill.</a:t>
            </a:r>
          </a:p>
        </p:txBody>
      </p:sp>
      <p:sp>
        <p:nvSpPr>
          <p:cNvPr id="6" name="TextBox 5">
            <a:hlinkClick r:id="rId3"/>
          </p:cNvPr>
          <p:cNvSpPr txBox="1"/>
          <p:nvPr/>
        </p:nvSpPr>
        <p:spPr>
          <a:xfrm>
            <a:off x="1371600" y="3657600"/>
            <a:ext cx="944575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800" b="1">
                <a:solidFill>
                  <a:srgbClr val="F5B342"/>
                </a:solidFill>
                <a:latin typeface="Poppins"/>
              </a:rPr>
              <a:t>usegiven.com</a:t>
            </a:r>
          </a:p>
        </p:txBody>
      </p:sp>
      <p:pic>
        <p:nvPicPr>
          <p:cNvPr id="7" name="Picture 6" descr="appstore-badge.pn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883" y="4526280"/>
            <a:ext cx="2194560" cy="731520"/>
          </a:xfrm>
          <a:prstGeom prst="rect">
            <a:avLst/>
          </a:prstGeom>
        </p:spPr>
      </p:pic>
      <p:pic>
        <p:nvPicPr>
          <p:cNvPr id="8" name="Picture 7" descr="gplay-badge.pn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203" y="4526280"/>
            <a:ext cx="2484407" cy="731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612371" y="4526280"/>
            <a:ext cx="2377440" cy="731520"/>
          </a:xfrm>
          <a:prstGeom prst="roundRect">
            <a:avLst>
              <a:gd name="adj" fmla="val 22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</a:p>
        </p:txBody>
      </p:sp>
      <p:sp>
        <p:nvSpPr>
          <p:cNvPr id="10" name="TextBox 9">
            <a:hlinkClick r:id="rId8"/>
          </p:cNvPr>
          <p:cNvSpPr txBox="1"/>
          <p:nvPr/>
        </p:nvSpPr>
        <p:spPr>
          <a:xfrm>
            <a:off x="7612371" y="459943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Poppins"/>
              </a:rPr>
              <a:t>Try the app</a:t>
            </a:r>
          </a:p>
        </p:txBody>
      </p:sp>
      <p:sp>
        <p:nvSpPr>
          <p:cNvPr id="11" name="TextBox 10">
            <a:hlinkClick r:id="rId8"/>
          </p:cNvPr>
          <p:cNvSpPr txBox="1"/>
          <p:nvPr/>
        </p:nvSpPr>
        <p:spPr>
          <a:xfrm>
            <a:off x="7612371" y="4956048"/>
            <a:ext cx="2377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E3EBFF"/>
                </a:solidFill>
                <a:latin typeface="Poppins"/>
              </a:rPr>
              <a:t>Opens in your browser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